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21945600"/>
  <p:notesSz cx="9239250" cy="11982450"/>
  <p:embeddedFontLst>
    <p:embeddedFont>
      <p:font typeface="Quattrocento" charset="0"/>
      <p:regular r:id="rId5"/>
      <p:bold r:id="rId6"/>
    </p:embeddedFont>
    <p:embeddedFont>
      <p:font typeface="宋体" pitchFamily="2" charset="-122"/>
      <p:regular r:id="rId7"/>
    </p:embeddedFont>
  </p:embeddedFontLst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392" userDrawn="1">
          <p15:clr>
            <a:srgbClr val="A4A3A4"/>
          </p15:clr>
        </p15:guide>
        <p15:guide id="2" pos="134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B1A"/>
    <a:srgbClr val="3684A0"/>
    <a:srgbClr val="664F93"/>
    <a:srgbClr val="5B4D7F"/>
    <a:srgbClr val="604884"/>
    <a:srgbClr val="7C5393"/>
    <a:srgbClr val="506796"/>
    <a:srgbClr val="378B9F"/>
    <a:srgbClr val="3A749C"/>
    <a:srgbClr val="E64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>
        <p:scale>
          <a:sx n="24" d="100"/>
          <a:sy n="24" d="100"/>
        </p:scale>
        <p:origin x="-2154" y="-966"/>
      </p:cViewPr>
      <p:guideLst>
        <p:guide orient="horz" pos="7392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889000"/>
            <a:ext cx="908843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889000"/>
            <a:ext cx="9088437" cy="4545013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4" y="6817784"/>
            <a:ext cx="37306957" cy="470323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2435417"/>
            <a:ext cx="30722711" cy="560916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5120217"/>
            <a:ext cx="39502643" cy="14483293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878417"/>
            <a:ext cx="9874956" cy="18725093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878417"/>
            <a:ext cx="29492222" cy="18725093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5120217"/>
            <a:ext cx="39502643" cy="1448329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293"/>
            <a:ext cx="37306957" cy="4358217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692"/>
            <a:ext cx="37306957" cy="48006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5120217"/>
            <a:ext cx="19683588" cy="1448329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5" y="5120217"/>
            <a:ext cx="19683589" cy="1448329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4912784"/>
            <a:ext cx="19392900" cy="2046817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6959601"/>
            <a:ext cx="19392900" cy="1264390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4912784"/>
            <a:ext cx="19401368" cy="2046817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6959601"/>
            <a:ext cx="19401368" cy="1264390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3" cy="36576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874184"/>
            <a:ext cx="14439900" cy="37179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874184"/>
            <a:ext cx="24536400" cy="18729325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4592109"/>
            <a:ext cx="14439900" cy="15011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6" y="15361710"/>
            <a:ext cx="26334157" cy="1813983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6" y="1961093"/>
            <a:ext cx="26334157" cy="13166725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6" y="17175693"/>
            <a:ext cx="26334157" cy="2574925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09728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224536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 smtId="4294967295">
                <a:solidFill>
                  <a:srgbClr val="808080"/>
                </a:solidFill>
              </a:rPr>
              <a:t>Template ID: ponderingpeacock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+mj-lt"/>
          <a:ea typeface="+mj-ea"/>
          <a:cs typeface="+mj-cs"/>
        </a:defRPr>
      </a:lvl1pPr>
      <a:lvl2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2pPr>
      <a:lvl3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3pPr>
      <a:lvl4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4pPr>
      <a:lvl5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5pPr>
      <a:lvl6pPr marL="304815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6pPr>
      <a:lvl7pPr marL="609630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7pPr>
      <a:lvl8pPr marL="914446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8pPr>
      <a:lvl9pPr marL="1219261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767330" indent="-767330" algn="l" defTabSz="2050094" rtl="0" eaLnBrk="0" fontAlgn="base" hangingPunct="0">
        <a:spcBef>
          <a:spcPct val="20000"/>
        </a:spcBef>
        <a:spcAft>
          <a:spcPct val="0"/>
        </a:spcAft>
        <a:buChar char="•"/>
        <a:defRPr sz="7134">
          <a:solidFill>
            <a:schemeClr val="tx1"/>
          </a:solidFill>
          <a:latin typeface="+mn-lt"/>
          <a:ea typeface="+mn-ea"/>
          <a:cs typeface="+mn-cs"/>
        </a:defRPr>
      </a:lvl1pPr>
      <a:lvl2pPr marL="1664842" indent="-640324" algn="l" defTabSz="2050094" rtl="0" eaLnBrk="0" fontAlgn="base" hangingPunct="0">
        <a:spcBef>
          <a:spcPct val="20000"/>
        </a:spcBef>
        <a:spcAft>
          <a:spcPct val="0"/>
        </a:spcAft>
        <a:buChar char="–"/>
        <a:defRPr sz="6334">
          <a:solidFill>
            <a:schemeClr val="tx1"/>
          </a:solidFill>
          <a:latin typeface="+mn-lt"/>
        </a:defRPr>
      </a:lvl2pPr>
      <a:lvl3pPr marL="2562353" indent="-512259" algn="l" defTabSz="2050094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0046" indent="-515434" algn="l" defTabSz="2050094" rtl="0" eaLnBrk="0" fontAlgn="base" hangingPunct="0">
        <a:spcBef>
          <a:spcPct val="20000"/>
        </a:spcBef>
        <a:spcAft>
          <a:spcPct val="0"/>
        </a:spcAft>
        <a:buChar char="–"/>
        <a:defRPr sz="4334">
          <a:solidFill>
            <a:schemeClr val="tx1"/>
          </a:solidFill>
          <a:latin typeface="+mn-lt"/>
        </a:defRPr>
      </a:lvl4pPr>
      <a:lvl5pPr marL="4614564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5pPr>
      <a:lvl6pPr marL="4919379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6pPr>
      <a:lvl7pPr marL="5224195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7pPr>
      <a:lvl8pPr marL="5529010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8pPr>
      <a:lvl9pPr marL="5833825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457200" y="457200"/>
            <a:ext cx="42976800" cy="4053748"/>
          </a:xfrm>
          <a:prstGeom prst="snip2DiagRect">
            <a:avLst/>
          </a:prstGeom>
          <a:solidFill>
            <a:srgbClr val="E64B3C"/>
          </a:solidFill>
          <a:ln w="25400">
            <a:noFill/>
            <a:miter lim="800000"/>
          </a:ln>
        </p:spPr>
        <p:txBody>
          <a:bodyPr lIns="40780" tIns="20389" rIns="40780" bIns="20389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2800" b="1" i="1" u="sng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200400" y="767310"/>
            <a:ext cx="371094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ru-RU" sz="5700" b="1" dirty="0" smtClean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ПРОЕКТ ПРЕПОДАВАНИЯ ДИСЦИПЛИНЫ «НОРМАЛЬНАЯ АНАТОМИЯ» для студентов медицинского ВУЗа</a:t>
            </a:r>
            <a:endParaRPr lang="en-US" sz="5700" b="1" dirty="0">
              <a:solidFill>
                <a:schemeClr val="bg1"/>
              </a:solidFill>
              <a:effectLst/>
              <a:latin typeface="Quattrocento" panose="02020802030000000404" pitchFamily="18" charset="0"/>
            </a:endParaRPr>
          </a:p>
        </p:txBody>
      </p:sp>
      <p:sp>
        <p:nvSpPr>
          <p:cNvPr id="71" name="Text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9753600" y="2901664"/>
            <a:ext cx="24384000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5400" dirty="0" err="1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Баяндуева</a:t>
            </a:r>
            <a:r>
              <a:rPr lang="ru-RU" sz="5400" dirty="0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 Елена Александровна, аспирант 2го года обучения, заочная форма</a:t>
            </a:r>
            <a:endParaRPr lang="en-US" sz="5400" dirty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68922" y="6553200"/>
            <a:ext cx="10056404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r>
              <a:rPr lang="ru-RU" sz="6400" u="sng" dirty="0" smtClean="0">
                <a:solidFill>
                  <a:srgbClr val="C82B1A"/>
                </a:solidFill>
                <a:latin typeface="+mj-lt"/>
              </a:rPr>
              <a:t>СОСТАВ КРОВИ</a:t>
            </a:r>
            <a:endParaRPr lang="en-US" sz="6400" u="sng" dirty="0">
              <a:solidFill>
                <a:srgbClr val="C82B1A"/>
              </a:solidFill>
              <a:latin typeface="+mj-lt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22" y="5181600"/>
            <a:ext cx="10056404" cy="105882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3684A0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defTabSz="3135215">
              <a:defRPr/>
            </a:pPr>
            <a:r>
              <a:rPr lang="ru-RU" sz="4400" b="1" dirty="0" smtClean="0">
                <a:solidFill>
                  <a:schemeClr val="bg1"/>
                </a:solidFill>
                <a:effectLst/>
                <a:latin typeface="+mn-lt"/>
              </a:rPr>
              <a:t>ТЕМА ЗАНЯТИЯ</a:t>
            </a:r>
            <a:r>
              <a:rPr lang="ru-RU" sz="4400" b="1" dirty="0" smtClean="0">
                <a:solidFill>
                  <a:schemeClr val="bg1"/>
                </a:solidFill>
                <a:effectLst/>
                <a:latin typeface="+mn-lt"/>
              </a:rPr>
              <a:t>:</a:t>
            </a:r>
            <a:endParaRPr lang="en-US" sz="4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1494794" y="6553199"/>
            <a:ext cx="10056404" cy="14782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r>
              <a:rPr lang="ru-RU" sz="8000" dirty="0" smtClean="0">
                <a:solidFill>
                  <a:schemeClr val="tx1"/>
                </a:solidFill>
                <a:latin typeface="+mj-lt"/>
              </a:rPr>
              <a:t>Онлайн –занятие в</a:t>
            </a:r>
            <a:r>
              <a:rPr lang="en-US" sz="8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+mj-lt"/>
              </a:rPr>
              <a:t>ZOOM</a:t>
            </a:r>
            <a:endParaRPr lang="ru-RU" sz="8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+mj-lt"/>
              </a:rPr>
              <a:t>ИСПОЛЬЗОВАНИЕ: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8000" dirty="0" smtClean="0">
                <a:solidFill>
                  <a:schemeClr val="tx1"/>
                </a:solidFill>
                <a:latin typeface="+mj-lt"/>
              </a:rPr>
              <a:t>Видео-ролик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8000" dirty="0" smtClean="0">
                <a:solidFill>
                  <a:schemeClr val="tx1"/>
                </a:solidFill>
                <a:latin typeface="+mj-lt"/>
              </a:rPr>
              <a:t>Презентация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8000" dirty="0" smtClean="0">
                <a:solidFill>
                  <a:schemeClr val="tx1"/>
                </a:solidFill>
                <a:latin typeface="+mj-lt"/>
              </a:rPr>
              <a:t>Микрофотографии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8000" dirty="0" err="1" smtClean="0">
                <a:solidFill>
                  <a:schemeClr val="tx1"/>
                </a:solidFill>
                <a:latin typeface="+mj-lt"/>
              </a:rPr>
              <a:t>Инфографика</a:t>
            </a:r>
            <a:endParaRPr lang="en-US" sz="8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8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4794" y="5181600"/>
            <a:ext cx="10056404" cy="105882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defTabSz="3135215">
              <a:defRPr/>
            </a:pPr>
            <a:r>
              <a:rPr lang="ru-RU" sz="4400" b="1" dirty="0" smtClean="0">
                <a:solidFill>
                  <a:schemeClr val="bg1"/>
                </a:solidFill>
                <a:effectLst/>
                <a:latin typeface="+mn-lt"/>
              </a:rPr>
              <a:t>Методика обучения</a:t>
            </a:r>
            <a:endParaRPr lang="en-US" sz="4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026A6A3-D6D2-4951-8B04-EF51015D25DB}"/>
              </a:ext>
            </a:extLst>
          </p:cNvPr>
          <p:cNvSpPr/>
          <p:nvPr/>
        </p:nvSpPr>
        <p:spPr>
          <a:xfrm>
            <a:off x="22320665" y="6553200"/>
            <a:ext cx="10056404" cy="14782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r>
              <a:rPr lang="ru-RU" sz="8000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ОПРОС</a:t>
            </a:r>
          </a:p>
          <a:p>
            <a:pPr marL="857250" indent="-857250" algn="ctr"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«реальном времени» через </a:t>
            </a:r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ZOOM</a:t>
            </a:r>
            <a:endParaRPr lang="ru-RU" sz="80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857250" indent="-857250" algn="ctr">
              <a:buFont typeface="Wingdings" pitchFamily="2" charset="2"/>
              <a:buChar char="ü"/>
            </a:pP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</a:t>
            </a: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чате 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ZOOM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6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4" name="Rectangle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D96BB99-3F6E-4E73-BA6B-A122D83B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665" y="5181600"/>
            <a:ext cx="10056404" cy="105882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defTabSz="3135215">
              <a:defRPr/>
            </a:pPr>
            <a:r>
              <a:rPr lang="ru-RU" sz="4400" b="1" dirty="0" smtClean="0">
                <a:solidFill>
                  <a:schemeClr val="bg1"/>
                </a:solidFill>
                <a:effectLst/>
                <a:latin typeface="+mn-lt"/>
              </a:rPr>
              <a:t>Контроль знаний</a:t>
            </a:r>
            <a:endParaRPr lang="en-US" sz="4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9BFD724-D51D-4DD6-A93A-40ABEA405C90}"/>
              </a:ext>
            </a:extLst>
          </p:cNvPr>
          <p:cNvSpPr/>
          <p:nvPr/>
        </p:nvSpPr>
        <p:spPr>
          <a:xfrm>
            <a:off x="33146538" y="6553199"/>
            <a:ext cx="10056404" cy="74676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marL="571500" indent="-571500" algn="ctr">
              <a:buFont typeface="Wingdings" pitchFamily="2" charset="2"/>
              <a:buChar char="§"/>
            </a:pPr>
            <a:r>
              <a:rPr lang="ru-RU" sz="6000" dirty="0" smtClean="0">
                <a:solidFill>
                  <a:srgbClr val="7030A0"/>
                </a:solidFill>
                <a:latin typeface="+mj-lt"/>
              </a:rPr>
              <a:t>Разбор ошибочных ответов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ru-RU" sz="6000" dirty="0" smtClean="0">
                <a:solidFill>
                  <a:srgbClr val="7030A0"/>
                </a:solidFill>
                <a:latin typeface="+mj-lt"/>
              </a:rPr>
              <a:t>Ответы на вопросы, которые студент не уяснил</a:t>
            </a:r>
            <a:endParaRPr lang="en-US" sz="6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7" name="Rectangle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BE282AE-183A-4D49-B152-23A5A101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6538" y="5181600"/>
            <a:ext cx="10056404" cy="105882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3684A0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defTabSz="3135215">
              <a:defRPr/>
            </a:pPr>
            <a:r>
              <a:rPr lang="ru-RU" sz="4400" b="1" dirty="0" smtClean="0">
                <a:solidFill>
                  <a:schemeClr val="bg1"/>
                </a:solidFill>
                <a:effectLst/>
                <a:latin typeface="+mn-lt"/>
              </a:rPr>
              <a:t>Разбор ошибок</a:t>
            </a:r>
            <a:endParaRPr lang="en-US" sz="4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668922" y="11277600"/>
            <a:ext cx="10056404" cy="1005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marL="514350" indent="-514350" algn="ctr">
              <a:buFont typeface="+mj-lt"/>
              <a:buAutoNum type="romanUcPeriod"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ФИЗИКО-ХИМИЧЕСКИЕ СВОЙСТВА КРОВИ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  <a:latin typeface="+mj-lt"/>
              </a:rPr>
              <a:t>Понятие крови, системы крови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  <a:latin typeface="+mj-lt"/>
              </a:rPr>
              <a:t>Функции крови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  <a:latin typeface="+mj-lt"/>
              </a:rPr>
              <a:t>Состав крови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  <a:latin typeface="+mj-lt"/>
              </a:rPr>
              <a:t>Основные константы крови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+mj-lt"/>
              </a:rPr>
              <a:t>II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ФОРМЕННЫЕ ЭЛЕМЕНТЫ КРОВИ И ИХ ФИЗИОЛОГИЧЕСКОЕ ЗНАЧЕНИЕ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  <a:latin typeface="+mj-lt"/>
              </a:rPr>
              <a:t>Эритроциты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  <a:latin typeface="+mj-lt"/>
              </a:rPr>
              <a:t>Лейкоциты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  <a:latin typeface="+mj-lt"/>
              </a:rPr>
              <a:t>Тромбоциты</a:t>
            </a:r>
            <a:endParaRPr lang="ru-RU" sz="4800" dirty="0" smtClean="0">
              <a:solidFill>
                <a:schemeClr val="tx1"/>
              </a:solidFill>
              <a:latin typeface="+mj-lt"/>
            </a:endParaRPr>
          </a:p>
          <a:p>
            <a:pPr marL="514350" indent="-514350" algn="ctr">
              <a:buFont typeface="+mj-lt"/>
              <a:buAutoNum type="romanUcPeriod"/>
            </a:pPr>
            <a:endParaRPr 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Rectangle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2" y="9715499"/>
            <a:ext cx="10056404" cy="1143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defTabSz="3135215">
              <a:defRPr/>
            </a:pPr>
            <a:r>
              <a:rPr lang="ru-RU" sz="4000" b="1" dirty="0" smtClean="0">
                <a:solidFill>
                  <a:schemeClr val="bg1"/>
                </a:solidFill>
                <a:effectLst/>
                <a:latin typeface="+mn-lt"/>
              </a:rPr>
              <a:t>СОДЕРЖАНИЕ:</a:t>
            </a:r>
            <a:endParaRPr lang="en-US" sz="40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5D5CB20-8752-4D75-A601-0EEB3443D27F}"/>
              </a:ext>
            </a:extLst>
          </p:cNvPr>
          <p:cNvSpPr/>
          <p:nvPr/>
        </p:nvSpPr>
        <p:spPr>
          <a:xfrm>
            <a:off x="33148997" y="16020174"/>
            <a:ext cx="10056404" cy="53158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r>
              <a:rPr lang="ru-RU" sz="6600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Самостоятельное «домашнее» решение ситуационных задач</a:t>
            </a:r>
            <a:endParaRPr lang="en-US" sz="6600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3" name="Rectangle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EDC1F28-88BB-4DAD-9112-B4904B4A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8997" y="14782800"/>
            <a:ext cx="10056404" cy="914400"/>
          </a:xfrm>
          <a:prstGeom prst="snipRoundRect">
            <a:avLst>
              <a:gd name="adj1" fmla="val 0"/>
              <a:gd name="adj2" fmla="val 46622"/>
            </a:avLst>
          </a:prstGeom>
          <a:solidFill>
            <a:schemeClr val="bg1">
              <a:lumMod val="50000"/>
            </a:schemeClr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 smtId="4294967295"/>
            </a:defPPr>
          </a:lstStyle>
          <a:p>
            <a:pPr defTabSz="3135215">
              <a:defRPr/>
            </a:pPr>
            <a:r>
              <a:rPr lang="ru-RU" sz="4800" b="1" dirty="0" smtClean="0">
                <a:solidFill>
                  <a:schemeClr val="bg1"/>
                </a:solidFill>
                <a:effectLst/>
                <a:latin typeface="+mn-lt"/>
              </a:rPr>
              <a:t>Заключение</a:t>
            </a:r>
            <a:endParaRPr lang="en-US" sz="4800" b="1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105</Words>
  <Application>Microsoft Office PowerPoint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Quattrocento</vt:lpstr>
      <vt:lpstr>宋体</vt:lpstr>
      <vt:lpstr>Times New Roman</vt:lpstr>
      <vt:lpstr>Wingdings</vt:lpstr>
      <vt:lpstr>Default Design</vt:lpstr>
      <vt:lpstr>Презентация PowerPoint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КДЛ_белок</cp:lastModifiedBy>
  <cp:revision>110</cp:revision>
  <cp:lastPrinted>2000-08-03T00:31:24Z</cp:lastPrinted>
  <dcterms:modified xsi:type="dcterms:W3CDTF">2022-01-16T13:25:34Z</dcterms:modified>
  <cp:category>research posters template</cp:category>
</cp:coreProperties>
</file>