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53" d="100"/>
          <a:sy n="53" d="100"/>
        </p:scale>
        <p:origin x="-61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D3C18-B504-4DD8-8142-8E2B848812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ADC14-018B-4A9B-8E37-906961B06914}">
      <dgm:prSet phldrT="[Текст]" custT="1"/>
      <dgm:spPr/>
      <dgm:t>
        <a:bodyPr/>
        <a:lstStyle/>
        <a:p>
          <a:pPr algn="r"/>
          <a:endParaRPr lang="ru-RU" sz="4000" dirty="0" smtClean="0"/>
        </a:p>
        <a:p>
          <a:pPr algn="r"/>
          <a:r>
            <a:rPr lang="ru-RU" sz="4000" dirty="0" smtClean="0"/>
            <a:t>Легкое </a:t>
          </a:r>
        </a:p>
        <a:p>
          <a:pPr algn="r"/>
          <a:r>
            <a:rPr lang="ru-RU" sz="4000" dirty="0" smtClean="0"/>
            <a:t>выгорание</a:t>
          </a:r>
          <a:endParaRPr lang="ru-RU" sz="4000" dirty="0"/>
        </a:p>
      </dgm:t>
    </dgm:pt>
    <dgm:pt modelId="{A4ADB365-CD5B-4678-A59A-2F1A8994E89A}" type="parTrans" cxnId="{6C1E8A7C-0DBB-4B66-8EEE-7DE913BDC081}">
      <dgm:prSet/>
      <dgm:spPr/>
      <dgm:t>
        <a:bodyPr/>
        <a:lstStyle/>
        <a:p>
          <a:endParaRPr lang="ru-RU"/>
        </a:p>
      </dgm:t>
    </dgm:pt>
    <dgm:pt modelId="{DCA19592-B4B8-4656-A1CE-E6D8FB4A8A7C}" type="sibTrans" cxnId="{6C1E8A7C-0DBB-4B66-8EEE-7DE913BDC081}">
      <dgm:prSet/>
      <dgm:spPr/>
      <dgm:t>
        <a:bodyPr/>
        <a:lstStyle/>
        <a:p>
          <a:endParaRPr lang="ru-RU"/>
        </a:p>
      </dgm:t>
    </dgm:pt>
    <dgm:pt modelId="{7184EDE3-229C-456E-BE28-C7C0789E9A04}">
      <dgm:prSet phldrT="[Текст]" custT="1"/>
      <dgm:spPr/>
      <dgm:t>
        <a:bodyPr/>
        <a:lstStyle/>
        <a:p>
          <a:r>
            <a:rPr lang="ru-RU" sz="3100" b="0" i="0" dirty="0" smtClean="0"/>
            <a:t>раздражительность, отсутствие желаний, расстройство сна, снижение мотивации (реакция на напряжение) - </a:t>
          </a:r>
          <a:r>
            <a:rPr lang="ru-RU" sz="3200" b="1" i="0" dirty="0" smtClean="0"/>
            <a:t>ОТДЫХ</a:t>
          </a:r>
          <a:endParaRPr lang="ru-RU" sz="3100" b="1" dirty="0"/>
        </a:p>
      </dgm:t>
    </dgm:pt>
    <dgm:pt modelId="{CD2BD142-E29B-4ACA-A27E-C30831671E32}" type="parTrans" cxnId="{DE8F3D08-ED6D-48AE-9062-9EF288342348}">
      <dgm:prSet/>
      <dgm:spPr/>
      <dgm:t>
        <a:bodyPr/>
        <a:lstStyle/>
        <a:p>
          <a:endParaRPr lang="ru-RU"/>
        </a:p>
      </dgm:t>
    </dgm:pt>
    <dgm:pt modelId="{0F416453-42B9-424F-9E45-DCE4596B82BE}" type="sibTrans" cxnId="{DE8F3D08-ED6D-48AE-9062-9EF288342348}">
      <dgm:prSet/>
      <dgm:spPr/>
      <dgm:t>
        <a:bodyPr/>
        <a:lstStyle/>
        <a:p>
          <a:endParaRPr lang="ru-RU"/>
        </a:p>
      </dgm:t>
    </dgm:pt>
    <dgm:pt modelId="{2F0F191A-D405-40FD-BA7E-0C2760FDF25B}">
      <dgm:prSet phldrT="[Текст]" custT="1"/>
      <dgm:spPr/>
      <dgm:t>
        <a:bodyPr/>
        <a:lstStyle/>
        <a:p>
          <a:pPr algn="r"/>
          <a:endParaRPr lang="ru-RU" sz="4000" dirty="0" smtClean="0"/>
        </a:p>
        <a:p>
          <a:pPr algn="r"/>
          <a:endParaRPr lang="ru-RU" sz="3600" dirty="0" smtClean="0"/>
        </a:p>
        <a:p>
          <a:pPr algn="r"/>
          <a:r>
            <a:rPr lang="ru-RU" sz="3600" dirty="0" smtClean="0"/>
            <a:t>Хроническое выгорание</a:t>
          </a:r>
          <a:endParaRPr lang="ru-RU" sz="3600" dirty="0"/>
        </a:p>
      </dgm:t>
    </dgm:pt>
    <dgm:pt modelId="{9494750E-2CF0-40F3-AAD5-773C42AD35F4}" type="parTrans" cxnId="{27DD3760-D41C-457F-B565-3217373654B8}">
      <dgm:prSet/>
      <dgm:spPr/>
      <dgm:t>
        <a:bodyPr/>
        <a:lstStyle/>
        <a:p>
          <a:endParaRPr lang="ru-RU"/>
        </a:p>
      </dgm:t>
    </dgm:pt>
    <dgm:pt modelId="{E0D48CC1-05C3-4272-94D0-672AD918D534}" type="sibTrans" cxnId="{27DD3760-D41C-457F-B565-3217373654B8}">
      <dgm:prSet/>
      <dgm:spPr/>
      <dgm:t>
        <a:bodyPr/>
        <a:lstStyle/>
        <a:p>
          <a:endParaRPr lang="ru-RU"/>
        </a:p>
      </dgm:t>
    </dgm:pt>
    <dgm:pt modelId="{6D7D4A8B-3BCE-4995-97BB-FE0CB4FC8F2E}">
      <dgm:prSet phldrT="[Текст]"/>
      <dgm:spPr/>
      <dgm:t>
        <a:bodyPr/>
        <a:lstStyle/>
        <a:p>
          <a:r>
            <a:rPr lang="ru-RU" b="0" i="0" dirty="0" smtClean="0"/>
            <a:t>эмоциональное истощение, постоянная усталость, часто болеют, меняется отношение к людям, неудовлетворенность работой, обида…</a:t>
          </a:r>
          <a:endParaRPr lang="ru-RU" dirty="0"/>
        </a:p>
      </dgm:t>
    </dgm:pt>
    <dgm:pt modelId="{79066CAA-D417-4A42-8D97-8C7B7B20D508}" type="parTrans" cxnId="{925EBCF7-70FE-49CA-BE5B-3ED0EBE513B8}">
      <dgm:prSet/>
      <dgm:spPr/>
      <dgm:t>
        <a:bodyPr/>
        <a:lstStyle/>
        <a:p>
          <a:endParaRPr lang="ru-RU"/>
        </a:p>
      </dgm:t>
    </dgm:pt>
    <dgm:pt modelId="{B47201BA-7B30-49EF-9C1D-612F96C9EB13}" type="sibTrans" cxnId="{925EBCF7-70FE-49CA-BE5B-3ED0EBE513B8}">
      <dgm:prSet/>
      <dgm:spPr/>
      <dgm:t>
        <a:bodyPr/>
        <a:lstStyle/>
        <a:p>
          <a:endParaRPr lang="ru-RU"/>
        </a:p>
      </dgm:t>
    </dgm:pt>
    <dgm:pt modelId="{33460FE6-7223-4924-9526-D0C28E8F23E8}" type="pres">
      <dgm:prSet presAssocID="{585D3C18-B504-4DD8-8142-8E2B848812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C783C1-BCDD-45ED-B292-69B8C22355E2}" type="pres">
      <dgm:prSet presAssocID="{943ADC14-018B-4A9B-8E37-906961B06914}" presName="linNode" presStyleCnt="0"/>
      <dgm:spPr/>
    </dgm:pt>
    <dgm:pt modelId="{40ADCF1C-F47B-42D5-AF0C-DA00A8EB12B9}" type="pres">
      <dgm:prSet presAssocID="{943ADC14-018B-4A9B-8E37-906961B0691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46939-894E-4165-88D2-E4676F2BD18E}" type="pres">
      <dgm:prSet presAssocID="{943ADC14-018B-4A9B-8E37-906961B06914}" presName="descendantText" presStyleLbl="alignAccFollowNode1" presStyleIdx="0" presStyleCnt="2" custScaleY="12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1830D-289E-4BF0-B275-BD4475B725F9}" type="pres">
      <dgm:prSet presAssocID="{DCA19592-B4B8-4656-A1CE-E6D8FB4A8A7C}" presName="sp" presStyleCnt="0"/>
      <dgm:spPr/>
    </dgm:pt>
    <dgm:pt modelId="{FABDF13A-CE1E-4C21-91A6-0650247C038A}" type="pres">
      <dgm:prSet presAssocID="{2F0F191A-D405-40FD-BA7E-0C2760FDF25B}" presName="linNode" presStyleCnt="0"/>
      <dgm:spPr/>
    </dgm:pt>
    <dgm:pt modelId="{15CDE6FE-0241-4D28-9CD4-76D5EF7C2411}" type="pres">
      <dgm:prSet presAssocID="{2F0F191A-D405-40FD-BA7E-0C2760FDF25B}" presName="parentText" presStyleLbl="node1" presStyleIdx="1" presStyleCnt="2" custLinFactNeighborY="5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24276-CB25-4873-A991-DA76F74E425A}" type="pres">
      <dgm:prSet presAssocID="{2F0F191A-D405-40FD-BA7E-0C2760FDF25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28ADEC-54C1-418E-B8C2-A128C4238795}" type="presOf" srcId="{943ADC14-018B-4A9B-8E37-906961B06914}" destId="{40ADCF1C-F47B-42D5-AF0C-DA00A8EB12B9}" srcOrd="0" destOrd="0" presId="urn:microsoft.com/office/officeart/2005/8/layout/vList5"/>
    <dgm:cxn modelId="{044BF198-A9C3-4F2E-8F07-A7860DB48C50}" type="presOf" srcId="{585D3C18-B504-4DD8-8142-8E2B84881202}" destId="{33460FE6-7223-4924-9526-D0C28E8F23E8}" srcOrd="0" destOrd="0" presId="urn:microsoft.com/office/officeart/2005/8/layout/vList5"/>
    <dgm:cxn modelId="{E5066ABA-8031-434B-ACAD-EA147629252E}" type="presOf" srcId="{6D7D4A8B-3BCE-4995-97BB-FE0CB4FC8F2E}" destId="{AED24276-CB25-4873-A991-DA76F74E425A}" srcOrd="0" destOrd="0" presId="urn:microsoft.com/office/officeart/2005/8/layout/vList5"/>
    <dgm:cxn modelId="{4A1AA8D4-588E-49B6-B7E5-DF04E36A5618}" type="presOf" srcId="{2F0F191A-D405-40FD-BA7E-0C2760FDF25B}" destId="{15CDE6FE-0241-4D28-9CD4-76D5EF7C2411}" srcOrd="0" destOrd="0" presId="urn:microsoft.com/office/officeart/2005/8/layout/vList5"/>
    <dgm:cxn modelId="{925EBCF7-70FE-49CA-BE5B-3ED0EBE513B8}" srcId="{2F0F191A-D405-40FD-BA7E-0C2760FDF25B}" destId="{6D7D4A8B-3BCE-4995-97BB-FE0CB4FC8F2E}" srcOrd="0" destOrd="0" parTransId="{79066CAA-D417-4A42-8D97-8C7B7B20D508}" sibTransId="{B47201BA-7B30-49EF-9C1D-612F96C9EB13}"/>
    <dgm:cxn modelId="{27DD3760-D41C-457F-B565-3217373654B8}" srcId="{585D3C18-B504-4DD8-8142-8E2B84881202}" destId="{2F0F191A-D405-40FD-BA7E-0C2760FDF25B}" srcOrd="1" destOrd="0" parTransId="{9494750E-2CF0-40F3-AAD5-773C42AD35F4}" sibTransId="{E0D48CC1-05C3-4272-94D0-672AD918D534}"/>
    <dgm:cxn modelId="{A7A1B62D-CB07-4421-8DE2-65E19108698A}" type="presOf" srcId="{7184EDE3-229C-456E-BE28-C7C0789E9A04}" destId="{0C046939-894E-4165-88D2-E4676F2BD18E}" srcOrd="0" destOrd="0" presId="urn:microsoft.com/office/officeart/2005/8/layout/vList5"/>
    <dgm:cxn modelId="{DE8F3D08-ED6D-48AE-9062-9EF288342348}" srcId="{943ADC14-018B-4A9B-8E37-906961B06914}" destId="{7184EDE3-229C-456E-BE28-C7C0789E9A04}" srcOrd="0" destOrd="0" parTransId="{CD2BD142-E29B-4ACA-A27E-C30831671E32}" sibTransId="{0F416453-42B9-424F-9E45-DCE4596B82BE}"/>
    <dgm:cxn modelId="{6C1E8A7C-0DBB-4B66-8EEE-7DE913BDC081}" srcId="{585D3C18-B504-4DD8-8142-8E2B84881202}" destId="{943ADC14-018B-4A9B-8E37-906961B06914}" srcOrd="0" destOrd="0" parTransId="{A4ADB365-CD5B-4678-A59A-2F1A8994E89A}" sibTransId="{DCA19592-B4B8-4656-A1CE-E6D8FB4A8A7C}"/>
    <dgm:cxn modelId="{857D0BEA-A840-4695-89A6-FFAA55E6DDA4}" type="presParOf" srcId="{33460FE6-7223-4924-9526-D0C28E8F23E8}" destId="{C3C783C1-BCDD-45ED-B292-69B8C22355E2}" srcOrd="0" destOrd="0" presId="urn:microsoft.com/office/officeart/2005/8/layout/vList5"/>
    <dgm:cxn modelId="{323D9E16-9E11-420E-BC79-AA0BCA340A30}" type="presParOf" srcId="{C3C783C1-BCDD-45ED-B292-69B8C22355E2}" destId="{40ADCF1C-F47B-42D5-AF0C-DA00A8EB12B9}" srcOrd="0" destOrd="0" presId="urn:microsoft.com/office/officeart/2005/8/layout/vList5"/>
    <dgm:cxn modelId="{8AF5DA06-BE2C-440F-AD42-451726829F39}" type="presParOf" srcId="{C3C783C1-BCDD-45ED-B292-69B8C22355E2}" destId="{0C046939-894E-4165-88D2-E4676F2BD18E}" srcOrd="1" destOrd="0" presId="urn:microsoft.com/office/officeart/2005/8/layout/vList5"/>
    <dgm:cxn modelId="{14D73BBE-AF30-4294-B31F-07AE76FD6506}" type="presParOf" srcId="{33460FE6-7223-4924-9526-D0C28E8F23E8}" destId="{0A81830D-289E-4BF0-B275-BD4475B725F9}" srcOrd="1" destOrd="0" presId="urn:microsoft.com/office/officeart/2005/8/layout/vList5"/>
    <dgm:cxn modelId="{72D15803-3AE7-483D-B37C-25C348B0BA9C}" type="presParOf" srcId="{33460FE6-7223-4924-9526-D0C28E8F23E8}" destId="{FABDF13A-CE1E-4C21-91A6-0650247C038A}" srcOrd="2" destOrd="0" presId="urn:microsoft.com/office/officeart/2005/8/layout/vList5"/>
    <dgm:cxn modelId="{EC51B9D8-9AC6-4CCA-8B72-BE5252E1B3C9}" type="presParOf" srcId="{FABDF13A-CE1E-4C21-91A6-0650247C038A}" destId="{15CDE6FE-0241-4D28-9CD4-76D5EF7C2411}" srcOrd="0" destOrd="0" presId="urn:microsoft.com/office/officeart/2005/8/layout/vList5"/>
    <dgm:cxn modelId="{1DE427F6-D38F-40EC-A449-342476F324D9}" type="presParOf" srcId="{FABDF13A-CE1E-4C21-91A6-0650247C038A}" destId="{AED24276-CB25-4873-A991-DA76F74E42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046939-894E-4165-88D2-E4676F2BD18E}">
      <dsp:nvSpPr>
        <dsp:cNvPr id="0" name=""/>
        <dsp:cNvSpPr/>
      </dsp:nvSpPr>
      <dsp:spPr>
        <a:xfrm rot="5400000">
          <a:off x="6392840" y="-2297249"/>
          <a:ext cx="2685703" cy="72806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0" i="0" kern="1200" dirty="0" smtClean="0"/>
            <a:t>раздражительность, отсутствие желаний, расстройство сна, снижение мотивации (реакция на напряжение) - </a:t>
          </a:r>
          <a:r>
            <a:rPr lang="ru-RU" sz="3200" b="1" i="0" kern="1200" dirty="0" smtClean="0"/>
            <a:t>ОТДЫХ</a:t>
          </a:r>
          <a:endParaRPr lang="ru-RU" sz="3100" b="1" kern="1200" dirty="0"/>
        </a:p>
      </dsp:txBody>
      <dsp:txXfrm rot="5400000">
        <a:off x="6392840" y="-2297249"/>
        <a:ext cx="2685703" cy="7280651"/>
      </dsp:txXfrm>
    </dsp:sp>
    <dsp:sp modelId="{40ADCF1C-F47B-42D5-AF0C-DA00A8EB12B9}">
      <dsp:nvSpPr>
        <dsp:cNvPr id="0" name=""/>
        <dsp:cNvSpPr/>
      </dsp:nvSpPr>
      <dsp:spPr>
        <a:xfrm>
          <a:off x="0" y="30035"/>
          <a:ext cx="4095366" cy="2626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Легкое </a:t>
          </a:r>
        </a:p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выгорание</a:t>
          </a:r>
          <a:endParaRPr lang="ru-RU" sz="4000" kern="1200" dirty="0"/>
        </a:p>
      </dsp:txBody>
      <dsp:txXfrm>
        <a:off x="0" y="30035"/>
        <a:ext cx="4095366" cy="2626081"/>
      </dsp:txXfrm>
    </dsp:sp>
    <dsp:sp modelId="{AED24276-CB25-4873-A991-DA76F74E425A}">
      <dsp:nvSpPr>
        <dsp:cNvPr id="0" name=""/>
        <dsp:cNvSpPr/>
      </dsp:nvSpPr>
      <dsp:spPr>
        <a:xfrm rot="5400000">
          <a:off x="6692821" y="486388"/>
          <a:ext cx="2100865" cy="7287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0" kern="1200" dirty="0" smtClean="0"/>
            <a:t>эмоциональное истощение, постоянная усталость, часто болеют, меняется отношение к людям, неудовлетворенность работой, обида…</a:t>
          </a:r>
          <a:endParaRPr lang="ru-RU" sz="2800" kern="1200" dirty="0"/>
        </a:p>
      </dsp:txBody>
      <dsp:txXfrm rot="5400000">
        <a:off x="6692821" y="486388"/>
        <a:ext cx="2100865" cy="7287768"/>
      </dsp:txXfrm>
    </dsp:sp>
    <dsp:sp modelId="{15CDE6FE-0241-4D28-9CD4-76D5EF7C2411}">
      <dsp:nvSpPr>
        <dsp:cNvPr id="0" name=""/>
        <dsp:cNvSpPr/>
      </dsp:nvSpPr>
      <dsp:spPr>
        <a:xfrm>
          <a:off x="0" y="2817455"/>
          <a:ext cx="4099369" cy="2626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 smtClean="0"/>
        </a:p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/>
        </a:p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Хроническое выгорание</a:t>
          </a:r>
          <a:endParaRPr lang="ru-RU" sz="3600" kern="1200" dirty="0"/>
        </a:p>
      </dsp:txBody>
      <dsp:txXfrm>
        <a:off x="0" y="2817455"/>
        <a:ext cx="4099369" cy="2626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F382D-6313-41C9-9371-4D0794AB0AE4}" type="datetimeFigureOut">
              <a:rPr lang="ru-RU"/>
              <a:pPr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24074-4C90-4690-A57D-B026EC6E04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52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24074-4C90-4690-A57D-B026EC6E04DE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40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00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3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522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3840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844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061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74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15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01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46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2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11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71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5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4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lib.org.ua/books/lenge01/index.htm" TargetMode="External"/><Relationship Id="rId2" Type="http://schemas.openxmlformats.org/officeDocument/2006/relationships/hyperlink" Target="http://hpsy.ru/authors/x17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zis.ru/emotsionalnoe-vyigoranie-chto-delat-i-kto-vinova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575" y="1300785"/>
            <a:ext cx="10172700" cy="2509213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4C3A8C"/>
                </a:solidFill>
              </a:rPr>
              <a:t>профилактика эмоционального выгорания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72037" y="4157662"/>
            <a:ext cx="4268788" cy="1085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sz="4000" b="1" dirty="0" err="1"/>
              <a:t>Рулиене</a:t>
            </a:r>
            <a:r>
              <a:rPr lang="ru-RU" sz="4000" b="1" dirty="0"/>
              <a:t> л.н.</a:t>
            </a:r>
          </a:p>
        </p:txBody>
      </p:sp>
    </p:spTree>
    <p:extLst>
      <p:ext uri="{BB962C8B-B14F-4D97-AF65-F5344CB8AC3E}">
        <p14:creationId xmlns="" xmlns:p14="http://schemas.microsoft.com/office/powerpoint/2010/main" val="22615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6743700" y="1057275"/>
            <a:ext cx="5029200" cy="512921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установкА по отношению к жизни: ЦЕЛИ НЕ ДОЛЖНЫ СТАТЬ СОДЕРЖАНИЕМ ЖИЗНИ.</a:t>
            </a:r>
          </a:p>
        </p:txBody>
      </p:sp>
      <p:pic>
        <p:nvPicPr>
          <p:cNvPr id="6" name="Содержимое 5" descr="скачанные файлы (2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20992" y="1853088"/>
            <a:ext cx="2993707" cy="2429675"/>
          </a:xfrm>
        </p:spPr>
      </p:pic>
      <p:pic>
        <p:nvPicPr>
          <p:cNvPr id="8" name="Рисунок 7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615" y="980122"/>
            <a:ext cx="3177529" cy="43919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6500813" y="1057275"/>
            <a:ext cx="5272087" cy="512921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НЕДООЦЕНКА ЦЕННОСТИ СОБСТВЕННОЙ ЖИЗНИ: «Я использУЮ </a:t>
            </a:r>
            <a:r>
              <a:rPr lang="ru-RU" sz="3200" b="1" dirty="0" err="1" smtClean="0"/>
              <a:t>СвоЮ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жизнЬ</a:t>
            </a:r>
            <a:r>
              <a:rPr lang="ru-RU" sz="3200" b="1" dirty="0" smtClean="0"/>
              <a:t> на цель, которую я перед собой поставил»</a:t>
            </a:r>
          </a:p>
        </p:txBody>
      </p:sp>
      <p:pic>
        <p:nvPicPr>
          <p:cNvPr id="9" name="Рисунок 8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6670"/>
            <a:ext cx="3853983" cy="2849880"/>
          </a:xfrm>
          <a:prstGeom prst="rect">
            <a:avLst/>
          </a:prstGeom>
        </p:spPr>
      </p:pic>
      <p:pic>
        <p:nvPicPr>
          <p:cNvPr id="11" name="Содержимое 10" descr="images (4)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304925" y="1153000"/>
            <a:ext cx="3935504" cy="2618899"/>
          </a:xfrm>
        </p:spPr>
      </p:pic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9" y="3549192"/>
            <a:ext cx="2100263" cy="30716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42888"/>
            <a:ext cx="10364451" cy="115728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ПРОФИЛАКТИКА ВЫГОРАНИЯ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28625" y="1443038"/>
            <a:ext cx="10848975" cy="50863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Выяснить и осознать причину выгорания.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осмыслить то, что в жизни является важным; является ли это дело настолько важным делом в моей жизни?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Разгрузиться от дел, уменьшить цейтнот, делегировать, разделить ответственность, ставить реалистичные цели, критически рассматривать ожидания.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/>
              <a:t>Лечение (Медикаменты, консультации психолога). </a:t>
            </a:r>
          </a:p>
          <a:p>
            <a:pPr marL="457200" indent="-457200">
              <a:buNone/>
            </a:pPr>
            <a:r>
              <a:rPr lang="ru-RU" sz="2800" b="1" dirty="0" smtClean="0"/>
              <a:t>Длительный отпуск.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42888"/>
            <a:ext cx="10364451" cy="115728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ПРОФИЛАКТИКА ВЫГОРАНИЯ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228600" y="1143000"/>
            <a:ext cx="5757863" cy="53863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Для чего я это делаю? Какой в этом смысл? Является ли это для меня ценностью?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Нравится ли мне делать то, что я делаю? Люблю ли я это делать? Чувствую ли я, что это хорошо? Настолько хорошо, что я делаю это охотно? Приносит ли мне то, что я делаю, радость? 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</p:txBody>
      </p:sp>
      <p:pic>
        <p:nvPicPr>
          <p:cNvPr id="7" name="Рисунок 6" descr="thezis_pic28112014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730" y="1479232"/>
            <a:ext cx="5577510" cy="37214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275617"/>
            <a:ext cx="7972425" cy="810233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Источники и ресурсы: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913774" y="1157288"/>
            <a:ext cx="10363826" cy="53721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Альфрид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ленгле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(австрийский психотерапевт, ученик в.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франкла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, проф. университета вены и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ниу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вшэ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b="1" dirty="0" smtClean="0">
                <a:hlinkClick r:id="rId2"/>
              </a:rPr>
              <a:t>http://hpsy.ru/authors/x179.htm</a:t>
            </a:r>
            <a:r>
              <a:rPr lang="ru-RU" sz="2800" b="1" dirty="0" smtClean="0"/>
              <a:t> (Публикации)</a:t>
            </a:r>
          </a:p>
          <a:p>
            <a:pPr>
              <a:buFontTx/>
              <a:buChar char="-"/>
            </a:pPr>
            <a:r>
              <a:rPr lang="en-US" sz="2800" b="1" dirty="0" smtClean="0">
                <a:hlinkClick r:id="rId3"/>
              </a:rPr>
              <a:t>http://www.psylib.org.ua/books/lenge01/index.htm</a:t>
            </a:r>
            <a:r>
              <a:rPr lang="ru-RU" sz="2800" b="1" dirty="0" smtClean="0"/>
              <a:t> (жизнь, наполненная смыслом. прикладная </a:t>
            </a:r>
            <a:r>
              <a:rPr lang="ru-RU" sz="2800" b="1" dirty="0" err="1" smtClean="0"/>
              <a:t>логотерапия</a:t>
            </a:r>
            <a:r>
              <a:rPr lang="ru-RU" sz="2800" b="1" dirty="0" smtClean="0"/>
              <a:t>)</a:t>
            </a:r>
          </a:p>
          <a:p>
            <a:pPr>
              <a:buFontTx/>
              <a:buChar char="-"/>
            </a:pPr>
            <a:r>
              <a:rPr lang="en-US" sz="2800" b="1" dirty="0" smtClean="0">
                <a:hlinkClick r:id="rId4"/>
              </a:rPr>
              <a:t>http://thezis.ru/emotsionalnoe-vyigoranie-chto-delat-i-kto-vinovat.html</a:t>
            </a:r>
            <a:r>
              <a:rPr lang="ru-RU" sz="2800" b="1" dirty="0" smtClean="0"/>
              <a:t> (эмоциональное выгорание: что делать и кто виноват)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5629274" y="528639"/>
            <a:ext cx="5876925" cy="5443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Эмоциональное выгорание (</a:t>
            </a:r>
            <a:r>
              <a:rPr lang="ru-RU" sz="3200" b="1" dirty="0" err="1" smtClean="0">
                <a:solidFill>
                  <a:schemeClr val="accent4">
                    <a:lumMod val="50000"/>
                  </a:schemeClr>
                </a:solidFill>
              </a:rPr>
              <a:t>burn-out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) —состояние </a:t>
            </a:r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</a:rPr>
              <a:t>истощения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, которое приводит к параличу сил, чувств и сопровождается </a:t>
            </a:r>
          </a:p>
          <a:p>
            <a:pPr algn="ctr">
              <a:buNone/>
            </a:pPr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</a:rPr>
              <a:t>утратой радости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по отношению к жизни. </a:t>
            </a:r>
          </a:p>
        </p:txBody>
      </p:sp>
      <p:pic>
        <p:nvPicPr>
          <p:cNvPr id="7" name="Содержимое 6" descr="images (2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7569" y="1600200"/>
            <a:ext cx="3415812" cy="2571750"/>
          </a:xfrm>
        </p:spPr>
      </p:pic>
      <p:pic>
        <p:nvPicPr>
          <p:cNvPr id="8" name="Рисунок 7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148" y="1900237"/>
            <a:ext cx="2501265" cy="3352211"/>
          </a:xfrm>
          <a:prstGeom prst="rect">
            <a:avLst/>
          </a:prstGeom>
        </p:spPr>
      </p:pic>
      <p:pic>
        <p:nvPicPr>
          <p:cNvPr id="9" name="Рисунок 8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308" y="4318635"/>
            <a:ext cx="3142215" cy="235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5614988" y="642938"/>
            <a:ext cx="5662612" cy="54435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u="sng" dirty="0" smtClean="0">
                <a:solidFill>
                  <a:schemeClr val="accent4">
                    <a:lumMod val="50000"/>
                  </a:schemeClr>
                </a:solidFill>
              </a:rPr>
              <a:t>Причины: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время достижений, потребления, нового материализма, развлечений и получения удовольствия от жизни,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Эксплуатируем сами и позволяем эксплуатировать.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images (11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848445" y="914399"/>
            <a:ext cx="2404468" cy="3205957"/>
          </a:xfrm>
        </p:spPr>
      </p:pic>
      <p:pic>
        <p:nvPicPr>
          <p:cNvPr id="8" name="Рисунок 7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47" y="4043363"/>
            <a:ext cx="4305063" cy="2559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38" y="0"/>
            <a:ext cx="7815262" cy="99597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степень выгорания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71475" y="1128712"/>
          <a:ext cx="11387138" cy="544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0062" y="1343024"/>
            <a:ext cx="1828800" cy="1485900"/>
          </a:xfrm>
          <a:prstGeom prst="rect">
            <a:avLst/>
          </a:prstGeom>
        </p:spPr>
      </p:pic>
      <p:pic>
        <p:nvPicPr>
          <p:cNvPr id="6" name="Рисунок 5" descr="скачанные файлы (1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87" y="3686175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85737" y="1471613"/>
            <a:ext cx="5472113" cy="49149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персональнАЯ ценность труда –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наполненнАЯ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Смыслом жизнь -  почти не возникает выгорание, даже если ОЧЕНЬ МНОГО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работаТЬ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Содержимое 4" descr="скачанные файлы (5)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814406" y="1518760"/>
            <a:ext cx="5861816" cy="365331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85738" y="1471613"/>
            <a:ext cx="4943476" cy="49149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Исполненность ДОЛГА, несмотря на усталость, не приводит к выгоранию.</a:t>
            </a:r>
          </a:p>
        </p:txBody>
      </p:sp>
      <p:pic>
        <p:nvPicPr>
          <p:cNvPr id="5" name="Содержимое 4" descr="images (13)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340791" y="1326356"/>
            <a:ext cx="5524025" cy="394573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85737" y="1471613"/>
            <a:ext cx="5762625" cy="49149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МОТИВАЦИЯ: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ЧЕМУ Я ОТДАЮ СЕБЯ?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Почему я делаю что-то? </a:t>
            </a:r>
          </a:p>
        </p:txBody>
      </p:sp>
      <p:pic>
        <p:nvPicPr>
          <p:cNvPr id="5" name="Содержимое 4" descr="images (16)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912768" y="3579017"/>
            <a:ext cx="3722691" cy="2393158"/>
          </a:xfrm>
        </p:spPr>
      </p:pic>
      <p:pic>
        <p:nvPicPr>
          <p:cNvPr id="6" name="Рисунок 5" descr="скачанные файлы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1168195"/>
            <a:ext cx="2677477" cy="2689430"/>
          </a:xfrm>
          <a:prstGeom prst="rect">
            <a:avLst/>
          </a:prstGeom>
        </p:spPr>
      </p:pic>
      <p:pic>
        <p:nvPicPr>
          <p:cNvPr id="7" name="Рисунок 6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5247" y="1009687"/>
            <a:ext cx="3491865" cy="26155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426" y="232755"/>
            <a:ext cx="8229600" cy="7387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Причины выгорания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6329363" y="1057275"/>
            <a:ext cx="5529261" cy="512921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ЛОЖНАЯ МОТИВАЦИЯ (КАРЬЕРА, ДЕНЬГИ, ВЛАСТЬ) – </a:t>
            </a:r>
            <a:r>
              <a:rPr lang="ru-RU" sz="3600" b="1" dirty="0" err="1" smtClean="0"/>
              <a:t>САМОЭКСПЛУАТАЦИя</a:t>
            </a:r>
            <a:endParaRPr lang="ru-RU" sz="3600" b="1" dirty="0" smtClean="0"/>
          </a:p>
        </p:txBody>
      </p:sp>
      <p:pic>
        <p:nvPicPr>
          <p:cNvPr id="8" name="Содержимое 7" descr="images (18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43275" y="1235868"/>
            <a:ext cx="2409825" cy="2409825"/>
          </a:xfrm>
        </p:spPr>
      </p:pic>
      <p:pic>
        <p:nvPicPr>
          <p:cNvPr id="9" name="Рисунок 8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22" y="1675447"/>
            <a:ext cx="3084990" cy="2310765"/>
          </a:xfrm>
          <a:prstGeom prst="rect">
            <a:avLst/>
          </a:prstGeom>
        </p:spPr>
      </p:pic>
      <p:pic>
        <p:nvPicPr>
          <p:cNvPr id="10" name="Рисунок 9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223" y="3629978"/>
            <a:ext cx="3329381" cy="2799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144</TotalTime>
  <Words>371</Words>
  <Application>Microsoft Office PowerPoint</Application>
  <PresentationFormat>Произвольный</PresentationFormat>
  <Paragraphs>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Капля</vt:lpstr>
      <vt:lpstr>профилактика эмоционального выгорания</vt:lpstr>
      <vt:lpstr>Источники и ресурсы:</vt:lpstr>
      <vt:lpstr>Слайд 3</vt:lpstr>
      <vt:lpstr>Слайд 4</vt:lpstr>
      <vt:lpstr>степень выгорания</vt:lpstr>
      <vt:lpstr>Причины выгорания</vt:lpstr>
      <vt:lpstr>Причины выгорания</vt:lpstr>
      <vt:lpstr>Причины выгорания</vt:lpstr>
      <vt:lpstr>Причины выгорания</vt:lpstr>
      <vt:lpstr>Причины выгорания</vt:lpstr>
      <vt:lpstr>Причины выгорания</vt:lpstr>
      <vt:lpstr>ПРОФИЛАКТИКА ВЫГОРАНИЯ</vt:lpstr>
      <vt:lpstr>ПРОФИЛАКТИКА ВЫГОРАНИЯ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Любовь</cp:lastModifiedBy>
  <cp:revision>17</cp:revision>
  <dcterms:created xsi:type="dcterms:W3CDTF">2013-07-31T16:34:15Z</dcterms:created>
  <dcterms:modified xsi:type="dcterms:W3CDTF">2015-04-23T14:48:16Z</dcterms:modified>
</cp:coreProperties>
</file>