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sldIdLst>
    <p:sldId id="256" r:id="rId2"/>
    <p:sldId id="258" r:id="rId3"/>
    <p:sldId id="259" r:id="rId4"/>
    <p:sldId id="260" r:id="rId5"/>
    <p:sldId id="261" r:id="rId6"/>
    <p:sldId id="257" r:id="rId7"/>
    <p:sldId id="263" r:id="rId8"/>
    <p:sldId id="264" r:id="rId9"/>
    <p:sldId id="265" r:id="rId10"/>
    <p:sldId id="266" r:id="rId11"/>
    <p:sldId id="267" r:id="rId12"/>
    <p:sldId id="268" r:id="rId13"/>
    <p:sldId id="269" r:id="rId14"/>
    <p:sldId id="270" r:id="rId15"/>
    <p:sldId id="262" r:id="rId16"/>
    <p:sldId id="271" r:id="rId17"/>
    <p:sldId id="272" r:id="rId18"/>
    <p:sldId id="273" r:id="rId19"/>
    <p:sldId id="275" r:id="rId20"/>
    <p:sldId id="276" r:id="rId21"/>
    <p:sldId id="277" r:id="rId22"/>
    <p:sldId id="280" r:id="rId23"/>
    <p:sldId id="284" r:id="rId24"/>
    <p:sldId id="286" r:id="rId25"/>
    <p:sldId id="287" r:id="rId26"/>
    <p:sldId id="288" r:id="rId27"/>
    <p:sldId id="289" r:id="rId28"/>
    <p:sldId id="302" r:id="rId29"/>
    <p:sldId id="303" r:id="rId30"/>
    <p:sldId id="304" r:id="rId31"/>
    <p:sldId id="305" r:id="rId32"/>
    <p:sldId id="306" r:id="rId33"/>
    <p:sldId id="307" r:id="rId34"/>
    <p:sldId id="308" r:id="rId35"/>
    <p:sldId id="309" r:id="rId36"/>
    <p:sldId id="310" r:id="rId37"/>
    <p:sldId id="311" r:id="rId38"/>
    <p:sldId id="314" r:id="rId39"/>
    <p:sldId id="313" r:id="rId40"/>
    <p:sldId id="315" r:id="rId41"/>
    <p:sldId id="312" r:id="rId42"/>
    <p:sldId id="292" r:id="rId43"/>
    <p:sldId id="293" r:id="rId44"/>
    <p:sldId id="294" r:id="rId45"/>
    <p:sldId id="295" r:id="rId46"/>
    <p:sldId id="296" r:id="rId47"/>
    <p:sldId id="301" r:id="rId48"/>
    <p:sldId id="300" r:id="rId49"/>
    <p:sldId id="297" r:id="rId50"/>
    <p:sldId id="298" r:id="rId51"/>
    <p:sldId id="2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A93B4-43C6-4394-AD12-BED6A426882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BE079A9-D98D-4F93-BCCF-37DE81B3D0A2}">
      <dgm:prSet phldrT="[Text]"/>
      <dgm:spPr/>
      <dgm:t>
        <a:bodyPr/>
        <a:lstStyle/>
        <a:p>
          <a:r>
            <a:rPr lang="ru-RU" b="1" u="sng" dirty="0" smtClean="0"/>
            <a:t>Первый тур</a:t>
          </a:r>
          <a:endParaRPr lang="en-US" dirty="0"/>
        </a:p>
      </dgm:t>
    </dgm:pt>
    <dgm:pt modelId="{776C840E-3C0D-42D5-9C50-9E8BCA09D6D0}" type="parTrans" cxnId="{73391F8D-7871-4A85-9AF4-4104F791BAB2}">
      <dgm:prSet/>
      <dgm:spPr/>
      <dgm:t>
        <a:bodyPr/>
        <a:lstStyle/>
        <a:p>
          <a:endParaRPr lang="en-US"/>
        </a:p>
      </dgm:t>
    </dgm:pt>
    <dgm:pt modelId="{E0D14BDE-E39F-48F1-9D98-28892E644943}" type="sibTrans" cxnId="{73391F8D-7871-4A85-9AF4-4104F791BAB2}">
      <dgm:prSet/>
      <dgm:spPr/>
      <dgm:t>
        <a:bodyPr/>
        <a:lstStyle/>
        <a:p>
          <a:endParaRPr lang="en-US"/>
        </a:p>
      </dgm:t>
    </dgm:pt>
    <dgm:pt modelId="{C5E3BC6D-E288-4D2C-A4B3-A115745882CD}">
      <dgm:prSet phldrT="[Text]" custT="1"/>
      <dgm:spPr/>
      <dgm:t>
        <a:bodyPr/>
        <a:lstStyle/>
        <a:p>
          <a:r>
            <a:rPr lang="ru-RU" sz="1300" b="0" dirty="0" smtClean="0"/>
            <a:t>Все заявки рецензируются и оцениваются российскими и американскими специалистами в соответствующих предметных областях.</a:t>
          </a:r>
          <a:endParaRPr lang="en-US" sz="1300" b="0" dirty="0"/>
        </a:p>
      </dgm:t>
    </dgm:pt>
    <dgm:pt modelId="{5799F021-1E01-4FA0-81F7-2DA36FF78128}" type="parTrans" cxnId="{8EEE40DE-3D15-402E-8D76-6FEC9C325C77}">
      <dgm:prSet/>
      <dgm:spPr/>
      <dgm:t>
        <a:bodyPr/>
        <a:lstStyle/>
        <a:p>
          <a:endParaRPr lang="en-US"/>
        </a:p>
      </dgm:t>
    </dgm:pt>
    <dgm:pt modelId="{1D9964A4-CF7E-4A7E-8728-950D98B07000}" type="sibTrans" cxnId="{8EEE40DE-3D15-402E-8D76-6FEC9C325C77}">
      <dgm:prSet/>
      <dgm:spPr/>
      <dgm:t>
        <a:bodyPr/>
        <a:lstStyle/>
        <a:p>
          <a:endParaRPr lang="en-US"/>
        </a:p>
      </dgm:t>
    </dgm:pt>
    <dgm:pt modelId="{93DD6374-60F3-4137-AC24-F8942369140D}">
      <dgm:prSet phldrT="[Text]"/>
      <dgm:spPr/>
      <dgm:t>
        <a:bodyPr/>
        <a:lstStyle/>
        <a:p>
          <a:r>
            <a:rPr lang="ru-RU" b="1" u="sng" dirty="0" smtClean="0"/>
            <a:t>Второй тур</a:t>
          </a:r>
          <a:endParaRPr lang="en-US" dirty="0"/>
        </a:p>
      </dgm:t>
    </dgm:pt>
    <dgm:pt modelId="{A0589724-9813-409E-BC43-08C34D87316D}" type="parTrans" cxnId="{08F1B330-2700-4B7C-92C7-88E48A00EA5C}">
      <dgm:prSet/>
      <dgm:spPr/>
      <dgm:t>
        <a:bodyPr/>
        <a:lstStyle/>
        <a:p>
          <a:endParaRPr lang="en-US"/>
        </a:p>
      </dgm:t>
    </dgm:pt>
    <dgm:pt modelId="{7E6979A4-8979-4787-ABC8-56D75816E809}" type="sibTrans" cxnId="{08F1B330-2700-4B7C-92C7-88E48A00EA5C}">
      <dgm:prSet/>
      <dgm:spPr/>
      <dgm:t>
        <a:bodyPr/>
        <a:lstStyle/>
        <a:p>
          <a:endParaRPr lang="en-US"/>
        </a:p>
      </dgm:t>
    </dgm:pt>
    <dgm:pt modelId="{1B4AE485-763E-49AF-8AC2-9680986C60B2}">
      <dgm:prSet phldrT="[Text]" custT="1"/>
      <dgm:spPr/>
      <dgm:t>
        <a:bodyPr/>
        <a:lstStyle/>
        <a:p>
          <a:r>
            <a:rPr lang="ru-RU" sz="1300" dirty="0" smtClean="0"/>
            <a:t>Собеседование проводится в Москве</a:t>
          </a:r>
          <a:r>
            <a:rPr lang="es-US" sz="1300" dirty="0" smtClean="0"/>
            <a:t> </a:t>
          </a:r>
          <a:r>
            <a:rPr lang="ru-RU" sz="1300" dirty="0" smtClean="0"/>
            <a:t>и некоторых других городах</a:t>
          </a:r>
          <a:endParaRPr lang="en-US" sz="1300" dirty="0"/>
        </a:p>
      </dgm:t>
    </dgm:pt>
    <dgm:pt modelId="{7337B90D-0751-486F-8900-610C72D072A6}" type="parTrans" cxnId="{02256EFC-92E8-4AE2-9C9B-83AF4B805703}">
      <dgm:prSet/>
      <dgm:spPr/>
      <dgm:t>
        <a:bodyPr/>
        <a:lstStyle/>
        <a:p>
          <a:endParaRPr lang="en-US"/>
        </a:p>
      </dgm:t>
    </dgm:pt>
    <dgm:pt modelId="{30F470E5-BF20-43A8-BF24-DA5E87E2FAC9}" type="sibTrans" cxnId="{02256EFC-92E8-4AE2-9C9B-83AF4B805703}">
      <dgm:prSet/>
      <dgm:spPr/>
      <dgm:t>
        <a:bodyPr/>
        <a:lstStyle/>
        <a:p>
          <a:endParaRPr lang="en-US"/>
        </a:p>
      </dgm:t>
    </dgm:pt>
    <dgm:pt modelId="{ECD4367A-1F7A-42FD-83E8-C945E31A6143}">
      <dgm:prSet phldrT="[Text]" custT="1"/>
      <dgm:spPr/>
      <dgm:t>
        <a:bodyPr/>
        <a:lstStyle/>
        <a:p>
          <a:r>
            <a:rPr lang="ru-RU" sz="1300" dirty="0" smtClean="0"/>
            <a:t>Все участники студенческого конкурса будут сдавать тест по английскому языку TOEFL и тест </a:t>
          </a:r>
          <a:r>
            <a:rPr lang="es-US" sz="1300" dirty="0" smtClean="0"/>
            <a:t>GRE </a:t>
          </a:r>
          <a:r>
            <a:rPr lang="ru-RU" sz="1300" dirty="0" smtClean="0"/>
            <a:t>(когда необходимо)</a:t>
          </a:r>
          <a:endParaRPr lang="en-US" sz="1300" dirty="0"/>
        </a:p>
      </dgm:t>
    </dgm:pt>
    <dgm:pt modelId="{6C112385-E8FC-4F9F-8C51-CA8D8F4A49C9}" type="parTrans" cxnId="{3F1C5B03-4830-4B84-9EBC-9D2FDDF4C10F}">
      <dgm:prSet/>
      <dgm:spPr/>
      <dgm:t>
        <a:bodyPr/>
        <a:lstStyle/>
        <a:p>
          <a:endParaRPr lang="en-US"/>
        </a:p>
      </dgm:t>
    </dgm:pt>
    <dgm:pt modelId="{B5C07715-131E-4D28-ACED-B1BC671E2629}" type="sibTrans" cxnId="{3F1C5B03-4830-4B84-9EBC-9D2FDDF4C10F}">
      <dgm:prSet/>
      <dgm:spPr/>
      <dgm:t>
        <a:bodyPr/>
        <a:lstStyle/>
        <a:p>
          <a:endParaRPr lang="en-US"/>
        </a:p>
      </dgm:t>
    </dgm:pt>
    <dgm:pt modelId="{6F1199D2-F2ED-4F1E-B0BC-A5A04233B2A6}">
      <dgm:prSet phldrT="[Text]"/>
      <dgm:spPr/>
      <dgm:t>
        <a:bodyPr/>
        <a:lstStyle/>
        <a:p>
          <a:r>
            <a:rPr lang="ru-RU" b="1" u="sng" dirty="0" smtClean="0"/>
            <a:t>Третий тур</a:t>
          </a:r>
          <a:endParaRPr lang="en-US" dirty="0"/>
        </a:p>
      </dgm:t>
    </dgm:pt>
    <dgm:pt modelId="{6A5E13C6-E0C4-4723-A26E-4DED02D11CA8}" type="parTrans" cxnId="{BD316D3F-3358-41A8-80F6-5025DD5327E0}">
      <dgm:prSet/>
      <dgm:spPr/>
      <dgm:t>
        <a:bodyPr/>
        <a:lstStyle/>
        <a:p>
          <a:endParaRPr lang="en-US"/>
        </a:p>
      </dgm:t>
    </dgm:pt>
    <dgm:pt modelId="{0B54495D-812D-4588-9540-D9B81432C4E4}" type="sibTrans" cxnId="{BD316D3F-3358-41A8-80F6-5025DD5327E0}">
      <dgm:prSet/>
      <dgm:spPr/>
      <dgm:t>
        <a:bodyPr/>
        <a:lstStyle/>
        <a:p>
          <a:endParaRPr lang="en-US"/>
        </a:p>
      </dgm:t>
    </dgm:pt>
    <dgm:pt modelId="{FBB04F6C-7AF9-4148-85C3-822E15243806}">
      <dgm:prSet phldrT="[Text]" custT="1"/>
      <dgm:spPr/>
      <dgm:t>
        <a:bodyPr/>
        <a:lstStyle/>
        <a:p>
          <a:r>
            <a:rPr lang="ru-RU" sz="1300" dirty="0" smtClean="0"/>
            <a:t>Проводится российско-американской комиссией, в которую также входят сотрудники Отдела культуры посольства США в Москве. По результатам первого и второго туров отбирают тех, кто рекомендуется на получение гранта.</a:t>
          </a:r>
          <a:endParaRPr lang="en-US" sz="1300" dirty="0"/>
        </a:p>
      </dgm:t>
    </dgm:pt>
    <dgm:pt modelId="{043A509E-5C8E-4CE2-860C-E7DB2C98899C}" type="parTrans" cxnId="{98E165E1-C50A-4823-A092-4421B44630E0}">
      <dgm:prSet/>
      <dgm:spPr/>
      <dgm:t>
        <a:bodyPr/>
        <a:lstStyle/>
        <a:p>
          <a:endParaRPr lang="en-US"/>
        </a:p>
      </dgm:t>
    </dgm:pt>
    <dgm:pt modelId="{38E0BD03-A394-48A0-8FE7-57A75A6D289A}" type="sibTrans" cxnId="{98E165E1-C50A-4823-A092-4421B44630E0}">
      <dgm:prSet/>
      <dgm:spPr/>
      <dgm:t>
        <a:bodyPr/>
        <a:lstStyle/>
        <a:p>
          <a:endParaRPr lang="en-US"/>
        </a:p>
      </dgm:t>
    </dgm:pt>
    <dgm:pt modelId="{3D7A6DBF-0EFA-4506-9A5E-20B66667ED00}" type="pres">
      <dgm:prSet presAssocID="{A8FA93B4-43C6-4394-AD12-BED6A426882B}" presName="linearFlow" presStyleCnt="0">
        <dgm:presLayoutVars>
          <dgm:dir/>
          <dgm:animLvl val="lvl"/>
          <dgm:resizeHandles val="exact"/>
        </dgm:presLayoutVars>
      </dgm:prSet>
      <dgm:spPr/>
      <dgm:t>
        <a:bodyPr/>
        <a:lstStyle/>
        <a:p>
          <a:endParaRPr lang="en-US"/>
        </a:p>
      </dgm:t>
    </dgm:pt>
    <dgm:pt modelId="{2D7B559E-F744-4B32-99FB-ED6131D772C3}" type="pres">
      <dgm:prSet presAssocID="{ABE079A9-D98D-4F93-BCCF-37DE81B3D0A2}" presName="composite" presStyleCnt="0"/>
      <dgm:spPr/>
    </dgm:pt>
    <dgm:pt modelId="{C8A0D4C8-3E73-4F13-9542-C8BFB483CF6D}" type="pres">
      <dgm:prSet presAssocID="{ABE079A9-D98D-4F93-BCCF-37DE81B3D0A2}" presName="parentText" presStyleLbl="alignNode1" presStyleIdx="0" presStyleCnt="3">
        <dgm:presLayoutVars>
          <dgm:chMax val="1"/>
          <dgm:bulletEnabled val="1"/>
        </dgm:presLayoutVars>
      </dgm:prSet>
      <dgm:spPr/>
      <dgm:t>
        <a:bodyPr/>
        <a:lstStyle/>
        <a:p>
          <a:endParaRPr lang="en-US"/>
        </a:p>
      </dgm:t>
    </dgm:pt>
    <dgm:pt modelId="{A825D724-9BA8-4288-B332-5D649106CAE0}" type="pres">
      <dgm:prSet presAssocID="{ABE079A9-D98D-4F93-BCCF-37DE81B3D0A2}" presName="descendantText" presStyleLbl="alignAcc1" presStyleIdx="0" presStyleCnt="3">
        <dgm:presLayoutVars>
          <dgm:bulletEnabled val="1"/>
        </dgm:presLayoutVars>
      </dgm:prSet>
      <dgm:spPr/>
      <dgm:t>
        <a:bodyPr/>
        <a:lstStyle/>
        <a:p>
          <a:endParaRPr lang="en-US"/>
        </a:p>
      </dgm:t>
    </dgm:pt>
    <dgm:pt modelId="{A50AE5FF-3D53-47B4-850E-509A1C8C7BD9}" type="pres">
      <dgm:prSet presAssocID="{E0D14BDE-E39F-48F1-9D98-28892E644943}" presName="sp" presStyleCnt="0"/>
      <dgm:spPr/>
    </dgm:pt>
    <dgm:pt modelId="{DD7FA775-529A-48C6-BB3F-1CC277AB2935}" type="pres">
      <dgm:prSet presAssocID="{93DD6374-60F3-4137-AC24-F8942369140D}" presName="composite" presStyleCnt="0"/>
      <dgm:spPr/>
    </dgm:pt>
    <dgm:pt modelId="{681A42C5-6AF6-4A25-AC9B-709973D162B0}" type="pres">
      <dgm:prSet presAssocID="{93DD6374-60F3-4137-AC24-F8942369140D}" presName="parentText" presStyleLbl="alignNode1" presStyleIdx="1" presStyleCnt="3">
        <dgm:presLayoutVars>
          <dgm:chMax val="1"/>
          <dgm:bulletEnabled val="1"/>
        </dgm:presLayoutVars>
      </dgm:prSet>
      <dgm:spPr/>
      <dgm:t>
        <a:bodyPr/>
        <a:lstStyle/>
        <a:p>
          <a:endParaRPr lang="en-US"/>
        </a:p>
      </dgm:t>
    </dgm:pt>
    <dgm:pt modelId="{28B65FD5-DB45-480F-8BE8-F2E537B3D846}" type="pres">
      <dgm:prSet presAssocID="{93DD6374-60F3-4137-AC24-F8942369140D}" presName="descendantText" presStyleLbl="alignAcc1" presStyleIdx="1" presStyleCnt="3">
        <dgm:presLayoutVars>
          <dgm:bulletEnabled val="1"/>
        </dgm:presLayoutVars>
      </dgm:prSet>
      <dgm:spPr/>
      <dgm:t>
        <a:bodyPr/>
        <a:lstStyle/>
        <a:p>
          <a:endParaRPr lang="en-US"/>
        </a:p>
      </dgm:t>
    </dgm:pt>
    <dgm:pt modelId="{DB033F19-D54D-4825-8514-609E04C373F6}" type="pres">
      <dgm:prSet presAssocID="{7E6979A4-8979-4787-ABC8-56D75816E809}" presName="sp" presStyleCnt="0"/>
      <dgm:spPr/>
    </dgm:pt>
    <dgm:pt modelId="{D5653CEF-5EED-4151-99FB-464163935B60}" type="pres">
      <dgm:prSet presAssocID="{6F1199D2-F2ED-4F1E-B0BC-A5A04233B2A6}" presName="composite" presStyleCnt="0"/>
      <dgm:spPr/>
    </dgm:pt>
    <dgm:pt modelId="{086F9D35-39AB-4118-80D1-CE7960E071B0}" type="pres">
      <dgm:prSet presAssocID="{6F1199D2-F2ED-4F1E-B0BC-A5A04233B2A6}" presName="parentText" presStyleLbl="alignNode1" presStyleIdx="2" presStyleCnt="3">
        <dgm:presLayoutVars>
          <dgm:chMax val="1"/>
          <dgm:bulletEnabled val="1"/>
        </dgm:presLayoutVars>
      </dgm:prSet>
      <dgm:spPr/>
      <dgm:t>
        <a:bodyPr/>
        <a:lstStyle/>
        <a:p>
          <a:endParaRPr lang="en-US"/>
        </a:p>
      </dgm:t>
    </dgm:pt>
    <dgm:pt modelId="{15907D2F-0E65-4FB9-B39C-512F9A83A540}" type="pres">
      <dgm:prSet presAssocID="{6F1199D2-F2ED-4F1E-B0BC-A5A04233B2A6}" presName="descendantText" presStyleLbl="alignAcc1" presStyleIdx="2" presStyleCnt="3">
        <dgm:presLayoutVars>
          <dgm:bulletEnabled val="1"/>
        </dgm:presLayoutVars>
      </dgm:prSet>
      <dgm:spPr/>
      <dgm:t>
        <a:bodyPr/>
        <a:lstStyle/>
        <a:p>
          <a:endParaRPr lang="en-US"/>
        </a:p>
      </dgm:t>
    </dgm:pt>
  </dgm:ptLst>
  <dgm:cxnLst>
    <dgm:cxn modelId="{99569A28-8A44-4E48-8C79-2EC869C1DADE}" type="presOf" srcId="{93DD6374-60F3-4137-AC24-F8942369140D}" destId="{681A42C5-6AF6-4A25-AC9B-709973D162B0}" srcOrd="0" destOrd="0" presId="urn:microsoft.com/office/officeart/2005/8/layout/chevron2"/>
    <dgm:cxn modelId="{02256EFC-92E8-4AE2-9C9B-83AF4B805703}" srcId="{93DD6374-60F3-4137-AC24-F8942369140D}" destId="{1B4AE485-763E-49AF-8AC2-9680986C60B2}" srcOrd="0" destOrd="0" parTransId="{7337B90D-0751-486F-8900-610C72D072A6}" sibTransId="{30F470E5-BF20-43A8-BF24-DA5E87E2FAC9}"/>
    <dgm:cxn modelId="{3F1C5B03-4830-4B84-9EBC-9D2FDDF4C10F}" srcId="{93DD6374-60F3-4137-AC24-F8942369140D}" destId="{ECD4367A-1F7A-42FD-83E8-C945E31A6143}" srcOrd="1" destOrd="0" parTransId="{6C112385-E8FC-4F9F-8C51-CA8D8F4A49C9}" sibTransId="{B5C07715-131E-4D28-ACED-B1BC671E2629}"/>
    <dgm:cxn modelId="{2B731EE7-D6E6-4E16-951F-37976CD59D07}" type="presOf" srcId="{A8FA93B4-43C6-4394-AD12-BED6A426882B}" destId="{3D7A6DBF-0EFA-4506-9A5E-20B66667ED00}" srcOrd="0" destOrd="0" presId="urn:microsoft.com/office/officeart/2005/8/layout/chevron2"/>
    <dgm:cxn modelId="{98E165E1-C50A-4823-A092-4421B44630E0}" srcId="{6F1199D2-F2ED-4F1E-B0BC-A5A04233B2A6}" destId="{FBB04F6C-7AF9-4148-85C3-822E15243806}" srcOrd="0" destOrd="0" parTransId="{043A509E-5C8E-4CE2-860C-E7DB2C98899C}" sibTransId="{38E0BD03-A394-48A0-8FE7-57A75A6D289A}"/>
    <dgm:cxn modelId="{7600799C-7A0A-4373-B75C-3B1134EACF38}" type="presOf" srcId="{C5E3BC6D-E288-4D2C-A4B3-A115745882CD}" destId="{A825D724-9BA8-4288-B332-5D649106CAE0}" srcOrd="0" destOrd="0" presId="urn:microsoft.com/office/officeart/2005/8/layout/chevron2"/>
    <dgm:cxn modelId="{BD316D3F-3358-41A8-80F6-5025DD5327E0}" srcId="{A8FA93B4-43C6-4394-AD12-BED6A426882B}" destId="{6F1199D2-F2ED-4F1E-B0BC-A5A04233B2A6}" srcOrd="2" destOrd="0" parTransId="{6A5E13C6-E0C4-4723-A26E-4DED02D11CA8}" sibTransId="{0B54495D-812D-4588-9540-D9B81432C4E4}"/>
    <dgm:cxn modelId="{4CDDC4A3-F685-4078-8CCD-6C79C781838D}" type="presOf" srcId="{FBB04F6C-7AF9-4148-85C3-822E15243806}" destId="{15907D2F-0E65-4FB9-B39C-512F9A83A540}" srcOrd="0" destOrd="0" presId="urn:microsoft.com/office/officeart/2005/8/layout/chevron2"/>
    <dgm:cxn modelId="{12338F5B-FAF3-4F60-8A72-1E87810D8CDE}" type="presOf" srcId="{ABE079A9-D98D-4F93-BCCF-37DE81B3D0A2}" destId="{C8A0D4C8-3E73-4F13-9542-C8BFB483CF6D}" srcOrd="0" destOrd="0" presId="urn:microsoft.com/office/officeart/2005/8/layout/chevron2"/>
    <dgm:cxn modelId="{B3FE09A6-9591-4011-8EC8-C56079EBEC39}" type="presOf" srcId="{1B4AE485-763E-49AF-8AC2-9680986C60B2}" destId="{28B65FD5-DB45-480F-8BE8-F2E537B3D846}" srcOrd="0" destOrd="0" presId="urn:microsoft.com/office/officeart/2005/8/layout/chevron2"/>
    <dgm:cxn modelId="{8F671D94-EF5C-42E7-BC44-69F7C1474CC2}" type="presOf" srcId="{6F1199D2-F2ED-4F1E-B0BC-A5A04233B2A6}" destId="{086F9D35-39AB-4118-80D1-CE7960E071B0}" srcOrd="0" destOrd="0" presId="urn:microsoft.com/office/officeart/2005/8/layout/chevron2"/>
    <dgm:cxn modelId="{B2B61BEC-FC6F-43D8-A1EA-4C4AD7AFBC39}" type="presOf" srcId="{ECD4367A-1F7A-42FD-83E8-C945E31A6143}" destId="{28B65FD5-DB45-480F-8BE8-F2E537B3D846}" srcOrd="0" destOrd="1" presId="urn:microsoft.com/office/officeart/2005/8/layout/chevron2"/>
    <dgm:cxn modelId="{08F1B330-2700-4B7C-92C7-88E48A00EA5C}" srcId="{A8FA93B4-43C6-4394-AD12-BED6A426882B}" destId="{93DD6374-60F3-4137-AC24-F8942369140D}" srcOrd="1" destOrd="0" parTransId="{A0589724-9813-409E-BC43-08C34D87316D}" sibTransId="{7E6979A4-8979-4787-ABC8-56D75816E809}"/>
    <dgm:cxn modelId="{73391F8D-7871-4A85-9AF4-4104F791BAB2}" srcId="{A8FA93B4-43C6-4394-AD12-BED6A426882B}" destId="{ABE079A9-D98D-4F93-BCCF-37DE81B3D0A2}" srcOrd="0" destOrd="0" parTransId="{776C840E-3C0D-42D5-9C50-9E8BCA09D6D0}" sibTransId="{E0D14BDE-E39F-48F1-9D98-28892E644943}"/>
    <dgm:cxn modelId="{8EEE40DE-3D15-402E-8D76-6FEC9C325C77}" srcId="{ABE079A9-D98D-4F93-BCCF-37DE81B3D0A2}" destId="{C5E3BC6D-E288-4D2C-A4B3-A115745882CD}" srcOrd="0" destOrd="0" parTransId="{5799F021-1E01-4FA0-81F7-2DA36FF78128}" sibTransId="{1D9964A4-CF7E-4A7E-8728-950D98B07000}"/>
    <dgm:cxn modelId="{B1F2494C-2E15-4E38-BB09-C256F90CFC02}" type="presParOf" srcId="{3D7A6DBF-0EFA-4506-9A5E-20B66667ED00}" destId="{2D7B559E-F744-4B32-99FB-ED6131D772C3}" srcOrd="0" destOrd="0" presId="urn:microsoft.com/office/officeart/2005/8/layout/chevron2"/>
    <dgm:cxn modelId="{394DD243-4B0F-4B34-8D67-4A9FE36D5A3A}" type="presParOf" srcId="{2D7B559E-F744-4B32-99FB-ED6131D772C3}" destId="{C8A0D4C8-3E73-4F13-9542-C8BFB483CF6D}" srcOrd="0" destOrd="0" presId="urn:microsoft.com/office/officeart/2005/8/layout/chevron2"/>
    <dgm:cxn modelId="{543369EA-2B42-48CA-A2B3-CA2A0DBD78BF}" type="presParOf" srcId="{2D7B559E-F744-4B32-99FB-ED6131D772C3}" destId="{A825D724-9BA8-4288-B332-5D649106CAE0}" srcOrd="1" destOrd="0" presId="urn:microsoft.com/office/officeart/2005/8/layout/chevron2"/>
    <dgm:cxn modelId="{CC7764FD-6325-4429-B790-C3C9C317BD0F}" type="presParOf" srcId="{3D7A6DBF-0EFA-4506-9A5E-20B66667ED00}" destId="{A50AE5FF-3D53-47B4-850E-509A1C8C7BD9}" srcOrd="1" destOrd="0" presId="urn:microsoft.com/office/officeart/2005/8/layout/chevron2"/>
    <dgm:cxn modelId="{8018F3E2-51A3-44E4-A049-F8AFED9A62B1}" type="presParOf" srcId="{3D7A6DBF-0EFA-4506-9A5E-20B66667ED00}" destId="{DD7FA775-529A-48C6-BB3F-1CC277AB2935}" srcOrd="2" destOrd="0" presId="urn:microsoft.com/office/officeart/2005/8/layout/chevron2"/>
    <dgm:cxn modelId="{A397ECB1-C2BD-4253-A098-5E5CEB9C82CA}" type="presParOf" srcId="{DD7FA775-529A-48C6-BB3F-1CC277AB2935}" destId="{681A42C5-6AF6-4A25-AC9B-709973D162B0}" srcOrd="0" destOrd="0" presId="urn:microsoft.com/office/officeart/2005/8/layout/chevron2"/>
    <dgm:cxn modelId="{2808A87E-0B7E-4D35-BE43-35B5952189EF}" type="presParOf" srcId="{DD7FA775-529A-48C6-BB3F-1CC277AB2935}" destId="{28B65FD5-DB45-480F-8BE8-F2E537B3D846}" srcOrd="1" destOrd="0" presId="urn:microsoft.com/office/officeart/2005/8/layout/chevron2"/>
    <dgm:cxn modelId="{F48A1845-558E-4D28-98CF-3D18C70F488C}" type="presParOf" srcId="{3D7A6DBF-0EFA-4506-9A5E-20B66667ED00}" destId="{DB033F19-D54D-4825-8514-609E04C373F6}" srcOrd="3" destOrd="0" presId="urn:microsoft.com/office/officeart/2005/8/layout/chevron2"/>
    <dgm:cxn modelId="{01A74161-DF49-4146-B38B-99C5AA047FD8}" type="presParOf" srcId="{3D7A6DBF-0EFA-4506-9A5E-20B66667ED00}" destId="{D5653CEF-5EED-4151-99FB-464163935B60}" srcOrd="4" destOrd="0" presId="urn:microsoft.com/office/officeart/2005/8/layout/chevron2"/>
    <dgm:cxn modelId="{E3494755-F2AA-41A4-8EEF-371B2363572C}" type="presParOf" srcId="{D5653CEF-5EED-4151-99FB-464163935B60}" destId="{086F9D35-39AB-4118-80D1-CE7960E071B0}" srcOrd="0" destOrd="0" presId="urn:microsoft.com/office/officeart/2005/8/layout/chevron2"/>
    <dgm:cxn modelId="{16FC19DD-E835-4E7C-BC3A-836E301FEE4A}" type="presParOf" srcId="{D5653CEF-5EED-4151-99FB-464163935B60}" destId="{15907D2F-0E65-4FB9-B39C-512F9A83A54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A0D4C8-3E73-4F13-9542-C8BFB483CF6D}">
      <dsp:nvSpPr>
        <dsp:cNvPr id="0" name=""/>
        <dsp:cNvSpPr/>
      </dsp:nvSpPr>
      <dsp:spPr>
        <a:xfrm rot="5400000">
          <a:off x="-269369" y="269821"/>
          <a:ext cx="1795797" cy="125705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u="sng" kern="1200" dirty="0" smtClean="0"/>
            <a:t>Первый тур</a:t>
          </a:r>
          <a:endParaRPr lang="en-US" sz="1600" kern="1200" dirty="0"/>
        </a:p>
      </dsp:txBody>
      <dsp:txXfrm rot="5400000">
        <a:off x="-269369" y="269821"/>
        <a:ext cx="1795797" cy="1257058"/>
      </dsp:txXfrm>
    </dsp:sp>
    <dsp:sp modelId="{A825D724-9BA8-4288-B332-5D649106CAE0}">
      <dsp:nvSpPr>
        <dsp:cNvPr id="0" name=""/>
        <dsp:cNvSpPr/>
      </dsp:nvSpPr>
      <dsp:spPr>
        <a:xfrm rot="5400000">
          <a:off x="3511994" y="-2254484"/>
          <a:ext cx="1167268" cy="567714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t>Все заявки рецензируются и оцениваются российскими и американскими специалистами в соответствующих предметных областях.</a:t>
          </a:r>
          <a:endParaRPr lang="en-US" sz="1300" b="0" kern="1200" dirty="0"/>
        </a:p>
      </dsp:txBody>
      <dsp:txXfrm rot="5400000">
        <a:off x="3511994" y="-2254484"/>
        <a:ext cx="1167268" cy="5677141"/>
      </dsp:txXfrm>
    </dsp:sp>
    <dsp:sp modelId="{681A42C5-6AF6-4A25-AC9B-709973D162B0}">
      <dsp:nvSpPr>
        <dsp:cNvPr id="0" name=""/>
        <dsp:cNvSpPr/>
      </dsp:nvSpPr>
      <dsp:spPr>
        <a:xfrm rot="5400000">
          <a:off x="-269369" y="1873370"/>
          <a:ext cx="1795797" cy="125705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u="sng" kern="1200" dirty="0" smtClean="0"/>
            <a:t>Второй тур</a:t>
          </a:r>
          <a:endParaRPr lang="en-US" sz="1600" kern="1200" dirty="0"/>
        </a:p>
      </dsp:txBody>
      <dsp:txXfrm rot="5400000">
        <a:off x="-269369" y="1873370"/>
        <a:ext cx="1795797" cy="1257058"/>
      </dsp:txXfrm>
    </dsp:sp>
    <dsp:sp modelId="{28B65FD5-DB45-480F-8BE8-F2E537B3D846}">
      <dsp:nvSpPr>
        <dsp:cNvPr id="0" name=""/>
        <dsp:cNvSpPr/>
      </dsp:nvSpPr>
      <dsp:spPr>
        <a:xfrm rot="5400000">
          <a:off x="3511994" y="-650935"/>
          <a:ext cx="1167268" cy="567714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Собеседование проводится в Москве</a:t>
          </a:r>
          <a:r>
            <a:rPr lang="es-US" sz="1300" kern="1200" dirty="0" smtClean="0"/>
            <a:t> </a:t>
          </a:r>
          <a:r>
            <a:rPr lang="ru-RU" sz="1300" kern="1200" dirty="0" smtClean="0"/>
            <a:t>и некоторых других городах</a:t>
          </a:r>
          <a:endParaRPr lang="en-US" sz="1300" kern="1200" dirty="0"/>
        </a:p>
        <a:p>
          <a:pPr marL="114300" lvl="1" indent="-114300" algn="l" defTabSz="577850">
            <a:lnSpc>
              <a:spcPct val="90000"/>
            </a:lnSpc>
            <a:spcBef>
              <a:spcPct val="0"/>
            </a:spcBef>
            <a:spcAft>
              <a:spcPct val="15000"/>
            </a:spcAft>
            <a:buChar char="••"/>
          </a:pPr>
          <a:r>
            <a:rPr lang="ru-RU" sz="1300" kern="1200" dirty="0" smtClean="0"/>
            <a:t>Все участники студенческого конкурса будут сдавать тест по английскому языку TOEFL и тест </a:t>
          </a:r>
          <a:r>
            <a:rPr lang="es-US" sz="1300" kern="1200" dirty="0" smtClean="0"/>
            <a:t>GRE </a:t>
          </a:r>
          <a:r>
            <a:rPr lang="ru-RU" sz="1300" kern="1200" dirty="0" smtClean="0"/>
            <a:t>(когда необходимо)</a:t>
          </a:r>
          <a:endParaRPr lang="en-US" sz="1300" kern="1200" dirty="0"/>
        </a:p>
      </dsp:txBody>
      <dsp:txXfrm rot="5400000">
        <a:off x="3511994" y="-650935"/>
        <a:ext cx="1167268" cy="5677141"/>
      </dsp:txXfrm>
    </dsp:sp>
    <dsp:sp modelId="{086F9D35-39AB-4118-80D1-CE7960E071B0}">
      <dsp:nvSpPr>
        <dsp:cNvPr id="0" name=""/>
        <dsp:cNvSpPr/>
      </dsp:nvSpPr>
      <dsp:spPr>
        <a:xfrm rot="5400000">
          <a:off x="-269369" y="3476919"/>
          <a:ext cx="1795797" cy="1257058"/>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u="sng" kern="1200" dirty="0" smtClean="0"/>
            <a:t>Третий тур</a:t>
          </a:r>
          <a:endParaRPr lang="en-US" sz="1600" kern="1200" dirty="0"/>
        </a:p>
      </dsp:txBody>
      <dsp:txXfrm rot="5400000">
        <a:off x="-269369" y="3476919"/>
        <a:ext cx="1795797" cy="1257058"/>
      </dsp:txXfrm>
    </dsp:sp>
    <dsp:sp modelId="{15907D2F-0E65-4FB9-B39C-512F9A83A540}">
      <dsp:nvSpPr>
        <dsp:cNvPr id="0" name=""/>
        <dsp:cNvSpPr/>
      </dsp:nvSpPr>
      <dsp:spPr>
        <a:xfrm rot="5400000">
          <a:off x="3511994" y="952613"/>
          <a:ext cx="1167268" cy="567714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Проводится российско-американской комиссией, в которую также входят сотрудники Отдела культуры посольства США в Москве. По результатам первого и второго туров отбирают тех, кто рекомендуется на получение гранта.</a:t>
          </a:r>
          <a:endParaRPr lang="en-US" sz="1300" kern="1200" dirty="0"/>
        </a:p>
      </dsp:txBody>
      <dsp:txXfrm rot="5400000">
        <a:off x="3511994" y="952613"/>
        <a:ext cx="1167268" cy="56771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095B1-CD3C-4EAC-B596-F0B5C31AEAC5}" type="datetimeFigureOut">
              <a:rPr lang="en-US" smtClean="0"/>
              <a:pPr/>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38A42-5068-45BE-9A33-7E127ED8D1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s-US" smtClean="0"/>
              <a:t>We have programs for Students, English Teachers, Scholars and University teachers, Russian International Education Administrators, and for Russian Universities</a:t>
            </a:r>
            <a:endParaRPr lang="en-US" smtClean="0"/>
          </a:p>
        </p:txBody>
      </p:sp>
      <p:sp>
        <p:nvSpPr>
          <p:cNvPr id="4" name="Slide Number Placeholder 3"/>
          <p:cNvSpPr>
            <a:spLocks noGrp="1"/>
          </p:cNvSpPr>
          <p:nvPr>
            <p:ph type="sldNum" sz="quarter" idx="5"/>
          </p:nvPr>
        </p:nvSpPr>
        <p:spPr/>
        <p:txBody>
          <a:bodyPr/>
          <a:lstStyle/>
          <a:p>
            <a:pPr>
              <a:defRPr/>
            </a:pPr>
            <a:fld id="{B4B367F7-442B-4374-83DF-EFF453C49794}"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s-US" smtClean="0"/>
              <a:t>All grants include: transportation to and from host institution</a:t>
            </a:r>
            <a:r>
              <a:rPr lang="en-US" smtClean="0"/>
              <a:t>, limited medical insurance, monthly living stipends</a:t>
            </a:r>
            <a:endParaRPr lang="es-US" smtClean="0"/>
          </a:p>
        </p:txBody>
      </p:sp>
      <p:sp>
        <p:nvSpPr>
          <p:cNvPr id="4" name="Slide Number Placeholder 3"/>
          <p:cNvSpPr>
            <a:spLocks noGrp="1"/>
          </p:cNvSpPr>
          <p:nvPr>
            <p:ph type="sldNum" sz="quarter" idx="5"/>
          </p:nvPr>
        </p:nvSpPr>
        <p:spPr/>
        <p:txBody>
          <a:bodyPr/>
          <a:lstStyle/>
          <a:p>
            <a:pPr>
              <a:defRPr/>
            </a:pPr>
            <a:fld id="{F0E85DB9-FC9F-41FD-80E0-D64FB8515F86}"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s-US" dirty="0" smtClean="0"/>
              <a:t>General </a:t>
            </a:r>
            <a:r>
              <a:rPr lang="es-US" dirty="0" err="1" smtClean="0"/>
              <a:t>requirements</a:t>
            </a:r>
            <a:r>
              <a:rPr lang="es-US" dirty="0" smtClean="0"/>
              <a:t> </a:t>
            </a:r>
            <a:r>
              <a:rPr lang="es-US" dirty="0" err="1" smtClean="0"/>
              <a:t>for</a:t>
            </a:r>
            <a:r>
              <a:rPr lang="es-US" dirty="0" smtClean="0"/>
              <a:t> </a:t>
            </a:r>
            <a:r>
              <a:rPr lang="es-US" dirty="0" err="1" smtClean="0"/>
              <a:t>all</a:t>
            </a:r>
            <a:r>
              <a:rPr lang="es-US" dirty="0" smtClean="0"/>
              <a:t> </a:t>
            </a:r>
            <a:r>
              <a:rPr lang="es-US" dirty="0" err="1" smtClean="0"/>
              <a:t>grantees</a:t>
            </a:r>
            <a:r>
              <a:rPr lang="es-US" dirty="0" smtClean="0"/>
              <a:t>: </a:t>
            </a:r>
          </a:p>
          <a:p>
            <a:pPr marL="228600" indent="-228600">
              <a:buFontTx/>
              <a:buAutoNum type="arabicParenR"/>
              <a:defRPr/>
            </a:pPr>
            <a:r>
              <a:rPr lang="en-US" dirty="0" smtClean="0"/>
              <a:t>all applicants must be Russian citizens, permanently living in Russia</a:t>
            </a:r>
          </a:p>
          <a:p>
            <a:pPr marL="228600" indent="-228600">
              <a:buFontTx/>
              <a:buAutoNum type="arabicParenR"/>
              <a:defRPr/>
            </a:pPr>
            <a:r>
              <a:rPr lang="en-US" dirty="0" smtClean="0"/>
              <a:t>All applicants must have a working knowledge of English sufficient to study or conduct research in the United States</a:t>
            </a:r>
            <a:endParaRPr lang="en-US" dirty="0"/>
          </a:p>
        </p:txBody>
      </p:sp>
      <p:sp>
        <p:nvSpPr>
          <p:cNvPr id="4" name="Slide Number Placeholder 3"/>
          <p:cNvSpPr>
            <a:spLocks noGrp="1"/>
          </p:cNvSpPr>
          <p:nvPr>
            <p:ph type="sldNum" sz="quarter" idx="5"/>
          </p:nvPr>
        </p:nvSpPr>
        <p:spPr/>
        <p:txBody>
          <a:bodyPr/>
          <a:lstStyle/>
          <a:p>
            <a:pPr>
              <a:defRPr/>
            </a:pPr>
            <a:fld id="{9454AAAC-C415-45B8-8286-245C3CFBCFD9}" type="slidenum">
              <a:rPr lang="en-US" smtClean="0"/>
              <a:pPr>
                <a:defRPr/>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fellowship competition consists of 3 states:</a:t>
            </a:r>
          </a:p>
          <a:p>
            <a:pPr marL="228600" indent="-228600">
              <a:buFontTx/>
              <a:buAutoNum type="arabicParenR"/>
              <a:defRPr/>
            </a:pPr>
            <a:r>
              <a:rPr lang="en-US" dirty="0" smtClean="0"/>
              <a:t>All applications are evaluated by American and Russian specialist in the corresponding field of study</a:t>
            </a:r>
          </a:p>
          <a:p>
            <a:pPr marL="228600" indent="-228600">
              <a:buFontTx/>
              <a:buAutoNum type="arabicParenR"/>
              <a:defRPr/>
            </a:pPr>
            <a:r>
              <a:rPr lang="en-US" dirty="0" smtClean="0"/>
              <a:t>Interviews are held in Moscow and other cities around Russia.  All candidates who need to take the TOEFL exam and GRE for participation in the program will do so at this time as well.</a:t>
            </a:r>
          </a:p>
          <a:p>
            <a:pPr marL="228600" indent="-228600">
              <a:buFontTx/>
              <a:buAutoNum type="arabicParenR"/>
              <a:defRPr/>
            </a:pPr>
            <a:r>
              <a:rPr lang="en-US" dirty="0" smtClean="0"/>
              <a:t>A commission consisting of representatives from the Cultural Affairs section of the US Embassy in Moscow and American and Russian scholars evaluate the results from the first two rounds and recommend semi-finalists for the program.</a:t>
            </a:r>
            <a:endParaRPr lang="en-US" dirty="0"/>
          </a:p>
        </p:txBody>
      </p:sp>
      <p:sp>
        <p:nvSpPr>
          <p:cNvPr id="4" name="Slide Number Placeholder 3"/>
          <p:cNvSpPr>
            <a:spLocks noGrp="1"/>
          </p:cNvSpPr>
          <p:nvPr>
            <p:ph type="sldNum" sz="quarter" idx="5"/>
          </p:nvPr>
        </p:nvSpPr>
        <p:spPr/>
        <p:txBody>
          <a:bodyPr/>
          <a:lstStyle/>
          <a:p>
            <a:pPr>
              <a:defRPr/>
            </a:pPr>
            <a:fld id="{05B503F6-8325-458E-9388-6EA9488E8E4D}" type="slidenum">
              <a:rPr lang="en-US" smtClean="0"/>
              <a:pPr>
                <a:defRPr/>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Test results from the TOEFL and GRE exam will be considered (for the appropriate programs)</a:t>
            </a:r>
          </a:p>
          <a:p>
            <a:pPr marL="228600" indent="-228600">
              <a:buFontTx/>
              <a:buAutoNum type="arabicParenR"/>
            </a:pPr>
            <a:r>
              <a:rPr lang="en-US" smtClean="0"/>
              <a:t>IIE/CIES will confirm placement at a university in the United States</a:t>
            </a:r>
          </a:p>
          <a:p>
            <a:pPr marL="228600" indent="-228600">
              <a:buFontTx/>
              <a:buAutoNum type="arabicParenR"/>
            </a:pPr>
            <a:r>
              <a:rPr lang="en-US" smtClean="0"/>
              <a:t>The Fulbright Scholarship Board must grant approval for each candidate</a:t>
            </a:r>
          </a:p>
          <a:p>
            <a:pPr marL="228600" indent="-228600">
              <a:buFontTx/>
              <a:buAutoNum type="arabicParenR"/>
            </a:pPr>
            <a:r>
              <a:rPr lang="en-US" smtClean="0"/>
              <a:t>All finalists much complete the On-line application</a:t>
            </a:r>
          </a:p>
          <a:p>
            <a:pPr marL="228600" indent="-228600">
              <a:buFontTx/>
              <a:buAutoNum type="arabicParenR"/>
            </a:pPr>
            <a:r>
              <a:rPr lang="en-US" smtClean="0"/>
              <a:t>All finalists much complete a Medical Form which must be approved by a medical committee in the United States</a:t>
            </a:r>
          </a:p>
          <a:p>
            <a:pPr marL="228600" indent="-228600"/>
            <a:endParaRPr lang="en-US" smtClean="0"/>
          </a:p>
        </p:txBody>
      </p:sp>
      <p:sp>
        <p:nvSpPr>
          <p:cNvPr id="4" name="Slide Number Placeholder 3"/>
          <p:cNvSpPr>
            <a:spLocks noGrp="1"/>
          </p:cNvSpPr>
          <p:nvPr>
            <p:ph type="sldNum" sz="quarter" idx="5"/>
          </p:nvPr>
        </p:nvSpPr>
        <p:spPr/>
        <p:txBody>
          <a:bodyPr/>
          <a:lstStyle/>
          <a:p>
            <a:pPr>
              <a:defRPr/>
            </a:pPr>
            <a:fld id="{72B02A19-E422-4489-944E-E60906C61B12}"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ADE647-DD4A-45B3-8A91-96B9199FF118}" type="datetimeFigureOut">
              <a:rPr lang="en-US" smtClean="0"/>
              <a:pPr/>
              <a:t>3/26/2015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D6B601-E7E8-4849-9E8A-E3C21DE722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D6B601-E7E8-4849-9E8A-E3C21DE722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D6B601-E7E8-4849-9E8A-E3C21DE722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D6B601-E7E8-4849-9E8A-E3C21DE7229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D6B601-E7E8-4849-9E8A-E3C21DE7229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D6B601-E7E8-4849-9E8A-E3C21DE7229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D6B601-E7E8-4849-9E8A-E3C21DE722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D6B601-E7E8-4849-9E8A-E3C21DE7229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ADE647-DD4A-45B3-8A91-96B9199FF118}" type="datetimeFigureOut">
              <a:rPr lang="en-US" smtClean="0"/>
              <a:pPr/>
              <a:t>3/26/2015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3D6B601-E7E8-4849-9E8A-E3C21DE722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DADE647-DD4A-45B3-8A91-96B9199FF118}" type="datetimeFigureOut">
              <a:rPr lang="en-US" smtClean="0"/>
              <a:pPr/>
              <a:t>3/26/2015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D6B601-E7E8-4849-9E8A-E3C21DE722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ADE647-DD4A-45B3-8A91-96B9199FF118}" type="datetimeFigureOut">
              <a:rPr lang="en-US" smtClean="0"/>
              <a:pPr/>
              <a:t>3/26/2015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D6B601-E7E8-4849-9E8A-E3C21DE7229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ADE647-DD4A-45B3-8A91-96B9199FF118}" type="datetimeFigureOut">
              <a:rPr lang="en-US" smtClean="0"/>
              <a:pPr/>
              <a:t>3/26/2015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3D6B601-E7E8-4849-9E8A-E3C21DE722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iu.no/e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int.se/en/scholarships_and_grants" TargetMode="External"/><Relationship Id="rId2" Type="http://schemas.openxmlformats.org/officeDocument/2006/relationships/hyperlink" Target="http://www.vr.se/inenglish.4.12fff4451215cbd83e4800015152.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c.es/" TargetMode="External"/><Relationship Id="rId2" Type="http://schemas.openxmlformats.org/officeDocument/2006/relationships/hyperlink" Target="http://www.becasmae.es/" TargetMode="External"/><Relationship Id="rId1" Type="http://schemas.openxmlformats.org/officeDocument/2006/relationships/slideLayout" Target="../slideLayouts/slideLayout2.xml"/><Relationship Id="rId4" Type="http://schemas.openxmlformats.org/officeDocument/2006/relationships/hyperlink" Target="http://www.icex.e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jsps.go.jp/english/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ennan.ru/index.php/rus/Stipendii" TargetMode="External"/><Relationship Id="rId2" Type="http://schemas.openxmlformats.org/officeDocument/2006/relationships/hyperlink" Target="http://www.americancouncils.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ulbright.ru/r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ead.at/go_international/international_cooperation_mobility_programmes/scholarships_for_studying_abroad/EN/" TargetMode="External"/><Relationship Id="rId2" Type="http://schemas.openxmlformats.org/officeDocument/2006/relationships/hyperlink" Target="http://narfu.ru/international/infa/list.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ritishcouncil.ru/our-wor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ritac.ac.uk/funding/guide/intl/index.cf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ortal.tpu.ru/ciap" TargetMode="External"/><Relationship Id="rId2" Type="http://schemas.openxmlformats.org/officeDocument/2006/relationships/hyperlink" Target="http://www.prokhorovfund.ru/projects/contest/153/" TargetMode="External"/><Relationship Id="rId1" Type="http://schemas.openxmlformats.org/officeDocument/2006/relationships/slideLayout" Target="../slideLayouts/slideLayout2.xml"/><Relationship Id="rId4" Type="http://schemas.openxmlformats.org/officeDocument/2006/relationships/hyperlink" Target="http://bsu.ru/university/international/mp/"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im.interphysica.s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amesdysonaward.org/" TargetMode="External"/><Relationship Id="rId2" Type="http://schemas.openxmlformats.org/officeDocument/2006/relationships/hyperlink" Target="http://www.wellcome.ac.uk/Funding/International/index.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aad.ru/?m=1.5&amp;seite=1_5_1a" TargetMode="External"/><Relationship Id="rId2" Type="http://schemas.openxmlformats.org/officeDocument/2006/relationships/hyperlink" Target="http://www.kas.de/ru-moskau/ru/pages/296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sfc.gov.c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google.com/edu/programs/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acea.ec.europa.eu/erasmus_mund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286962"/>
          </a:xfrm>
        </p:spPr>
        <p:txBody>
          <a:bodyPr>
            <a:normAutofit fontScale="90000"/>
          </a:bodyPr>
          <a:lstStyle/>
          <a:p>
            <a:pPr algn="ctr"/>
            <a:r>
              <a:rPr lang="ru-RU" dirty="0" smtClean="0"/>
              <a:t>Повышение академической мобильности преподавателей</a:t>
            </a:r>
            <a:endParaRPr lang="en-US" dirty="0"/>
          </a:p>
        </p:txBody>
      </p:sp>
      <p:sp>
        <p:nvSpPr>
          <p:cNvPr id="3" name="Subtitle 2"/>
          <p:cNvSpPr>
            <a:spLocks noGrp="1"/>
          </p:cNvSpPr>
          <p:nvPr>
            <p:ph type="subTitle" idx="1"/>
          </p:nvPr>
        </p:nvSpPr>
        <p:spPr>
          <a:xfrm>
            <a:off x="685800" y="3505200"/>
            <a:ext cx="7924800" cy="1306111"/>
          </a:xfrm>
        </p:spPr>
        <p:txBody>
          <a:bodyPr>
            <a:normAutofit lnSpcReduction="10000"/>
          </a:bodyPr>
          <a:lstStyle/>
          <a:p>
            <a:pPr algn="ctr"/>
            <a:r>
              <a:rPr lang="ru-RU" b="1" dirty="0" smtClean="0"/>
              <a:t>На основе опыта в рамках программ академической мобильности (2007-2014гг)</a:t>
            </a:r>
          </a:p>
          <a:p>
            <a:r>
              <a:rPr lang="ru-RU" u="sng" dirty="0" smtClean="0"/>
              <a:t>Черниговский М.В., КИЯФН, БГУ </a:t>
            </a:r>
            <a:endParaRPr lang="en-US" u="sng" dirty="0"/>
          </a:p>
        </p:txBody>
      </p:sp>
      <p:pic>
        <p:nvPicPr>
          <p:cNvPr id="5" name="Picture 4" descr="https://www.spbstu.ru/collaboration/mobility/ac_mob2.jpg"/>
          <p:cNvPicPr/>
          <p:nvPr/>
        </p:nvPicPr>
        <p:blipFill>
          <a:blip r:embed="rId2" cstate="print"/>
          <a:srcRect/>
          <a:stretch>
            <a:fillRect/>
          </a:stretch>
        </p:blipFill>
        <p:spPr bwMode="auto">
          <a:xfrm>
            <a:off x="7315200" y="228600"/>
            <a:ext cx="1219200" cy="1524000"/>
          </a:xfrm>
          <a:prstGeom prst="rect">
            <a:avLst/>
          </a:prstGeom>
          <a:noFill/>
          <a:ln w="9525">
            <a:noFill/>
            <a:miter lim="800000"/>
            <a:headEnd/>
            <a:tailEnd/>
          </a:ln>
        </p:spPr>
      </p:pic>
      <p:pic>
        <p:nvPicPr>
          <p:cNvPr id="6" name="Picture 5" descr="Liberal arts"/>
          <p:cNvPicPr>
            <a:picLocks noChangeAspect="1" noChangeArrowheads="1"/>
          </p:cNvPicPr>
          <p:nvPr/>
        </p:nvPicPr>
        <p:blipFill>
          <a:blip r:embed="rId3" cstate="print"/>
          <a:srcRect/>
          <a:stretch>
            <a:fillRect/>
          </a:stretch>
        </p:blipFill>
        <p:spPr>
          <a:xfrm>
            <a:off x="3733800" y="228600"/>
            <a:ext cx="2057400" cy="1415491"/>
          </a:xfrm>
          <a:prstGeom prst="rect">
            <a:avLst/>
          </a:prstGeom>
          <a:noFill/>
          <a:ln/>
        </p:spPr>
      </p:pic>
      <p:pic>
        <p:nvPicPr>
          <p:cNvPr id="7" name="Picture 6" descr="Топ-10 перспективных университетов США"/>
          <p:cNvPicPr>
            <a:picLocks noChangeAspect="1" noChangeArrowheads="1"/>
          </p:cNvPicPr>
          <p:nvPr/>
        </p:nvPicPr>
        <p:blipFill>
          <a:blip r:embed="rId4" cstate="print"/>
          <a:srcRect/>
          <a:stretch>
            <a:fillRect/>
          </a:stretch>
        </p:blipFill>
        <p:spPr bwMode="auto">
          <a:xfrm>
            <a:off x="533400" y="228600"/>
            <a:ext cx="1524000" cy="1371601"/>
          </a:xfrm>
          <a:prstGeom prst="rect">
            <a:avLst/>
          </a:prstGeom>
          <a:noFill/>
          <a:ln w="9525">
            <a:noFill/>
            <a:miter lim="800000"/>
            <a:headEnd/>
            <a:tailEnd/>
          </a:ln>
        </p:spPr>
      </p:pic>
      <p:pic>
        <p:nvPicPr>
          <p:cNvPr id="1026" name="Picture 2" descr="C:\Users\Maxim Chernigovskiy\Pictures\BE-1.gif"/>
          <p:cNvPicPr>
            <a:picLocks noChangeAspect="1" noChangeArrowheads="1"/>
          </p:cNvPicPr>
          <p:nvPr/>
        </p:nvPicPr>
        <p:blipFill>
          <a:blip r:embed="rId5" cstate="print"/>
          <a:srcRect/>
          <a:stretch>
            <a:fillRect/>
          </a:stretch>
        </p:blipFill>
        <p:spPr bwMode="auto">
          <a:xfrm>
            <a:off x="1295400" y="4533900"/>
            <a:ext cx="1447800" cy="1447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ru-RU" u="sng" dirty="0" smtClean="0">
                <a:hlinkClick r:id="rId2"/>
              </a:rPr>
              <a:t>Норвежский центр международного сотрудничества в сфере высшего образования SIU</a:t>
            </a:r>
            <a:endParaRPr lang="ru-RU" u="sng" dirty="0" smtClean="0"/>
          </a:p>
          <a:p>
            <a:pPr>
              <a:buNone/>
            </a:pPr>
            <a:r>
              <a:rPr lang="ru-RU" dirty="0" smtClean="0"/>
              <a:t>   Норвежский центр международного сотрудничества в сфере высшего образования SIU реализует национальную стратегию Норвегии по интернационализации в сфере образования, способствуя продвижению и расширению сотрудничества, мобильности и преодолению межкультурных барьеров в сфере образования на международном уровне. </a:t>
            </a:r>
            <a:endParaRPr lang="ru-RU" u="sng" dirty="0" smtClean="0"/>
          </a:p>
          <a:p>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ru-RU" dirty="0" smtClean="0">
                <a:hlinkClick r:id="rId2"/>
              </a:rPr>
              <a:t>Swedish Research Council</a:t>
            </a:r>
            <a:endParaRPr lang="ru-RU" dirty="0" smtClean="0"/>
          </a:p>
          <a:p>
            <a:pPr>
              <a:buNone/>
            </a:pPr>
            <a:r>
              <a:rPr lang="ru-RU" dirty="0" smtClean="0"/>
              <a:t>  Исследовательский совет Швеции поддерживает развитие международного сотрудничества в сфере науки, в частности приглашение зарубежных исследователей.</a:t>
            </a:r>
          </a:p>
          <a:p>
            <a:pPr>
              <a:buNone/>
            </a:pPr>
            <a:r>
              <a:rPr lang="ru-RU" dirty="0" smtClean="0"/>
              <a:t> </a:t>
            </a:r>
            <a:r>
              <a:rPr lang="en-US" u="sng" dirty="0" smtClean="0">
                <a:hlinkClick r:id="rId3"/>
              </a:rPr>
              <a:t>The Swedish Foundation for International Cooperation in Research and Higher Education</a:t>
            </a:r>
            <a:endParaRPr lang="ru-RU" u="sng" dirty="0" smtClean="0"/>
          </a:p>
          <a:p>
            <a:pPr>
              <a:buNone/>
            </a:pPr>
            <a:r>
              <a:rPr lang="ru-RU" dirty="0" smtClean="0"/>
              <a:t>   Поддержка проектов сотрудничества шведских университетов с зарубежными научно-образовательными организациями.</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ru-RU" dirty="0" smtClean="0"/>
              <a:t>Стипендии Министерства иностранных дел и международного сотрудничества (MAEC) – Испанского агентства международного сотрудничества (AECI)</a:t>
            </a:r>
          </a:p>
          <a:p>
            <a:r>
              <a:rPr lang="ru-RU" u="sng" dirty="0" smtClean="0">
                <a:hlinkClick r:id="rId2"/>
              </a:rPr>
              <a:t>http://www.becasmae.es</a:t>
            </a:r>
            <a:r>
              <a:rPr lang="ru-RU" dirty="0" smtClean="0"/>
              <a:t>   </a:t>
            </a:r>
          </a:p>
          <a:p>
            <a:r>
              <a:rPr lang="ru-RU" dirty="0" smtClean="0"/>
              <a:t>Стипендии Министерства образования и науки</a:t>
            </a:r>
          </a:p>
          <a:p>
            <a:r>
              <a:rPr lang="ru-RU" u="sng" dirty="0" smtClean="0">
                <a:hlinkClick r:id="rId3"/>
              </a:rPr>
              <a:t>http://www.mec.es</a:t>
            </a:r>
            <a:r>
              <a:rPr lang="ru-RU" dirty="0" smtClean="0"/>
              <a:t> (Ministerio de Educaсión y Ciencia).</a:t>
            </a:r>
          </a:p>
          <a:p>
            <a:r>
              <a:rPr lang="ru-RU" dirty="0" smtClean="0"/>
              <a:t>Стипендии Министерства промышленности, туризма и торговли</a:t>
            </a:r>
          </a:p>
          <a:p>
            <a:r>
              <a:rPr lang="ru-RU" u="sng" dirty="0" smtClean="0">
                <a:hlinkClick r:id="rId4"/>
              </a:rPr>
              <a:t>http://www.icex.es</a:t>
            </a:r>
            <a:endParaRPr lang="ru-RU" dirty="0" smtClean="0"/>
          </a:p>
          <a:p>
            <a:r>
              <a:rPr lang="ru-RU" dirty="0" smtClean="0"/>
              <a:t>Стипендии автономных областей Испании</a:t>
            </a:r>
          </a:p>
          <a:p>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u="sng" dirty="0" smtClean="0">
                <a:hlinkClick r:id="rId2"/>
              </a:rPr>
              <a:t>Japan Society for the Promotion of Science (JSPS) - </a:t>
            </a:r>
            <a:r>
              <a:rPr lang="en-US" u="sng" dirty="0" err="1" smtClean="0">
                <a:hlinkClick r:id="rId2"/>
              </a:rPr>
              <a:t>Японское</a:t>
            </a:r>
            <a:r>
              <a:rPr lang="en-US" u="sng" dirty="0" smtClean="0">
                <a:hlinkClick r:id="rId2"/>
              </a:rPr>
              <a:t> </a:t>
            </a:r>
            <a:r>
              <a:rPr lang="en-US" u="sng" dirty="0" err="1" smtClean="0">
                <a:hlinkClick r:id="rId2"/>
              </a:rPr>
              <a:t>общество</a:t>
            </a:r>
            <a:r>
              <a:rPr lang="en-US" u="sng" dirty="0" smtClean="0">
                <a:hlinkClick r:id="rId2"/>
              </a:rPr>
              <a:t> </a:t>
            </a:r>
            <a:r>
              <a:rPr lang="en-US" u="sng" dirty="0" err="1" smtClean="0">
                <a:hlinkClick r:id="rId2"/>
              </a:rPr>
              <a:t>содействия</a:t>
            </a:r>
            <a:r>
              <a:rPr lang="en-US" u="sng" dirty="0" smtClean="0">
                <a:hlinkClick r:id="rId2"/>
              </a:rPr>
              <a:t> </a:t>
            </a:r>
            <a:r>
              <a:rPr lang="en-US" u="sng" dirty="0" err="1" smtClean="0">
                <a:hlinkClick r:id="rId2"/>
              </a:rPr>
              <a:t>науке</a:t>
            </a:r>
            <a:r>
              <a:rPr lang="en-US" u="sng" dirty="0" smtClean="0">
                <a:hlinkClick r:id="rId2"/>
              </a:rPr>
              <a:t> (ЯОСН)</a:t>
            </a:r>
            <a:endParaRPr lang="ru-RU" u="sng" dirty="0" smtClean="0"/>
          </a:p>
          <a:p>
            <a:r>
              <a:rPr lang="ru-RU" dirty="0" smtClean="0"/>
              <a:t>ЯОСН реализует ряд международных программ, среди которых: организация визитов иностранных ученых в Японию, включая предоставление стипендий иностранным ученым и исследователям с ученой степенью; осуществление международных научных проектов и организация научных конференций; реализация двусторонних программ сотрудничества с иностранными научными учреждениями и вузами, предусматривающих обмен учеными, проведение совместных исследований и семинаров, сотрудничество исследовательских центров и другие виды деятельности. </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ru-RU" dirty="0" smtClean="0">
                <a:hlinkClick r:id="rId2"/>
              </a:rPr>
              <a:t>Американские Советы по Международному Образованию - American Councils for International Education</a:t>
            </a:r>
            <a:endParaRPr lang="ru-RU" dirty="0" smtClean="0"/>
          </a:p>
          <a:p>
            <a:pPr>
              <a:buNone/>
            </a:pPr>
            <a:r>
              <a:rPr lang="ru-RU" dirty="0" smtClean="0"/>
              <a:t>   Программы стажировок и полного цикла обучения в США</a:t>
            </a:r>
          </a:p>
          <a:p>
            <a:pPr>
              <a:buNone/>
            </a:pPr>
            <a:r>
              <a:rPr lang="ru-RU" u="sng" dirty="0" smtClean="0">
                <a:hlinkClick r:id="rId3"/>
              </a:rPr>
              <a:t>Институт Кеннана</a:t>
            </a:r>
            <a:endParaRPr lang="ru-RU" u="sng" dirty="0" smtClean="0"/>
          </a:p>
          <a:p>
            <a:pPr>
              <a:buNone/>
            </a:pPr>
            <a:r>
              <a:rPr lang="ru-RU" dirty="0" smtClean="0"/>
              <a:t>   Институт Кеннана, расположенный в Центре Вильсона, призван способствовать сближению мира науки и мира политики, приглашая ученых и государственных деятелей к совместному обсуждению политических, социальных и экономических аспектов жизни России, Украины и соседних с ними стран с учетом исторического контекста. Предлагает стипендии для работы в библиотеках и архивах США, а также стажировок.</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hlinkClick r:id="rId2"/>
              </a:rPr>
              <a:t>http://www.fulbright.ru/ru</a:t>
            </a:r>
            <a:r>
              <a:rPr lang="ru-RU" dirty="0" smtClean="0"/>
              <a:t>     </a:t>
            </a:r>
          </a:p>
          <a:p>
            <a:pPr>
              <a:buNone/>
            </a:pPr>
            <a:r>
              <a:rPr lang="ru-RU" b="1" dirty="0" smtClean="0"/>
              <a:t>    Программа Фулбрайта</a:t>
            </a:r>
            <a:r>
              <a:rPr lang="ru-RU" dirty="0" smtClean="0"/>
              <a:t> — программа образовательных грантов, основанная в 1946 году сенатором США Джеймсом Уильямом Фулбрайтоми финансируемая госдепартаментом, с целью укрепления культурно-академических связей между гражданами США и других стран.</a:t>
            </a:r>
          </a:p>
          <a:p>
            <a:pPr>
              <a:buNone/>
            </a:pPr>
            <a:endParaRPr lang="ru-RU" dirty="0" smtClean="0"/>
          </a:p>
          <a:p>
            <a:pPr>
              <a:buNone/>
            </a:pPr>
            <a:endParaRPr lang="ru-RU" dirty="0" smtClean="0"/>
          </a:p>
          <a:p>
            <a:endParaRPr lang="ru-RU" dirty="0" smtClean="0"/>
          </a:p>
          <a:p>
            <a:endParaRPr lang="en-US" dirty="0"/>
          </a:p>
        </p:txBody>
      </p:sp>
      <p:sp>
        <p:nvSpPr>
          <p:cNvPr id="3" name="Title 2"/>
          <p:cNvSpPr>
            <a:spLocks noGrp="1"/>
          </p:cNvSpPr>
          <p:nvPr>
            <p:ph type="title"/>
          </p:nvPr>
        </p:nvSpPr>
        <p:spPr/>
        <p:txBody>
          <a:bodyPr>
            <a:normAutofit fontScale="90000"/>
          </a:bodyPr>
          <a:lstStyle/>
          <a:p>
            <a:r>
              <a:rPr lang="ru-RU" dirty="0" smtClean="0"/>
              <a:t>Программа Фулбрайта </a:t>
            </a:r>
            <a:br>
              <a:rPr lang="ru-RU" dirty="0" smtClean="0"/>
            </a:br>
            <a:r>
              <a:rPr lang="en-US" dirty="0" smtClean="0"/>
              <a:t>Fulbright Program </a:t>
            </a:r>
            <a:endParaRPr lang="en-US" dirty="0"/>
          </a:p>
        </p:txBody>
      </p:sp>
      <p:pic>
        <p:nvPicPr>
          <p:cNvPr id="5" name="Picture 4" descr="https://upload.wikimedia.org/wikipedia/commons/6/64/JWFulbright.jpg"/>
          <p:cNvPicPr/>
          <p:nvPr/>
        </p:nvPicPr>
        <p:blipFill>
          <a:blip r:embed="rId3" cstate="print"/>
          <a:srcRect/>
          <a:stretch>
            <a:fillRect/>
          </a:stretch>
        </p:blipFill>
        <p:spPr bwMode="auto">
          <a:xfrm>
            <a:off x="7239000" y="4953000"/>
            <a:ext cx="1447800" cy="1600200"/>
          </a:xfrm>
          <a:prstGeom prst="rect">
            <a:avLst/>
          </a:prstGeom>
          <a:noFill/>
          <a:ln w="9525">
            <a:noFill/>
            <a:miter lim="800000"/>
            <a:headEnd/>
            <a:tailEnd/>
          </a:ln>
        </p:spPr>
      </p:pic>
      <p:pic>
        <p:nvPicPr>
          <p:cNvPr id="6" name="Picture 5" descr="Home"/>
          <p:cNvPicPr/>
          <p:nvPr/>
        </p:nvPicPr>
        <p:blipFill>
          <a:blip r:embed="rId4" cstate="print"/>
          <a:srcRect/>
          <a:stretch>
            <a:fillRect/>
          </a:stretch>
        </p:blipFill>
        <p:spPr bwMode="auto">
          <a:xfrm>
            <a:off x="6781800" y="1295400"/>
            <a:ext cx="20574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Обеспечивает международные образовательные обмены для студентов, учёных, преподавателей, специалистов и художников. На конкурсной основе предоставляет гранты как американским, так и зарубежным (в том числе российским) студентам, учёным и исследователям. Стимулирует «перекрёстное» образование, в частности американских студентов за рубежом, а зарубежных — в США. </a:t>
            </a:r>
          </a:p>
          <a:p>
            <a:endParaRPr lang="en-US" dirty="0"/>
          </a:p>
        </p:txBody>
      </p:sp>
      <p:sp>
        <p:nvSpPr>
          <p:cNvPr id="3" name="Title 2"/>
          <p:cNvSpPr>
            <a:spLocks noGrp="1"/>
          </p:cNvSpPr>
          <p:nvPr>
            <p:ph type="title"/>
          </p:nvPr>
        </p:nvSpPr>
        <p:spPr/>
        <p:txBody>
          <a:bodyPr>
            <a:normAutofit fontScale="90000"/>
          </a:bodyPr>
          <a:lstStyle/>
          <a:p>
            <a:r>
              <a:rPr lang="ru-RU" dirty="0" smtClean="0"/>
              <a:t>Программа Фулбрайта </a:t>
            </a:r>
            <a:br>
              <a:rPr lang="ru-RU" dirty="0" smtClean="0"/>
            </a:br>
            <a:r>
              <a:rPr lang="en-US" dirty="0" smtClean="0"/>
              <a:t>Fulbright Program</a:t>
            </a:r>
            <a:endParaRPr lang="en-US" dirty="0"/>
          </a:p>
        </p:txBody>
      </p:sp>
      <p:pic>
        <p:nvPicPr>
          <p:cNvPr id="4" name="Picture 3" descr="Home"/>
          <p:cNvPicPr/>
          <p:nvPr/>
        </p:nvPicPr>
        <p:blipFill>
          <a:blip r:embed="rId2" cstate="print"/>
          <a:srcRect/>
          <a:stretch>
            <a:fillRect/>
          </a:stretch>
        </p:blipFill>
        <p:spPr bwMode="auto">
          <a:xfrm>
            <a:off x="6172200" y="5715000"/>
            <a:ext cx="2586789"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Программа Фулбрайта является одной из самых престижных наградных программ в мире среди подобных, она работает более чем в 155 странах, в 50-ти из которых функционируют специальные комиссии, руководящие программой, там же где их нет, её курирует Отдел информации и культуры посольства США.  </a:t>
            </a:r>
          </a:p>
          <a:p>
            <a:endParaRPr lang="ru-RU" dirty="0" smtClean="0"/>
          </a:p>
          <a:p>
            <a:endParaRPr lang="ru-RU" dirty="0" smtClean="0"/>
          </a:p>
          <a:p>
            <a:endParaRPr lang="en-US" dirty="0"/>
          </a:p>
        </p:txBody>
      </p:sp>
      <p:sp>
        <p:nvSpPr>
          <p:cNvPr id="3" name="Title 2"/>
          <p:cNvSpPr>
            <a:spLocks noGrp="1"/>
          </p:cNvSpPr>
          <p:nvPr>
            <p:ph type="title"/>
          </p:nvPr>
        </p:nvSpPr>
        <p:spPr/>
        <p:txBody>
          <a:bodyPr>
            <a:normAutofit fontScale="90000"/>
          </a:bodyPr>
          <a:lstStyle/>
          <a:p>
            <a:r>
              <a:rPr lang="ru-RU" dirty="0" smtClean="0"/>
              <a:t>Программа Фулбрайта в России</a:t>
            </a:r>
            <a:br>
              <a:rPr lang="ru-RU" dirty="0" smtClean="0"/>
            </a:br>
            <a:r>
              <a:rPr lang="en-US" dirty="0" smtClean="0"/>
              <a:t>Fulbright Program in Russia</a:t>
            </a:r>
            <a:r>
              <a:rPr lang="ru-RU" dirty="0" smtClean="0"/>
              <a:t> </a:t>
            </a:r>
            <a:endParaRPr lang="en-US" dirty="0"/>
          </a:p>
        </p:txBody>
      </p:sp>
      <p:pic>
        <p:nvPicPr>
          <p:cNvPr id="5" name="Picture 4" descr="Home"/>
          <p:cNvPicPr/>
          <p:nvPr/>
        </p:nvPicPr>
        <p:blipFill>
          <a:blip r:embed="rId2" cstate="print"/>
          <a:srcRect/>
          <a:stretch>
            <a:fillRect/>
          </a:stretch>
        </p:blipFill>
        <p:spPr bwMode="auto">
          <a:xfrm>
            <a:off x="6172200" y="5715000"/>
            <a:ext cx="2586789"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ru-RU" dirty="0" smtClean="0"/>
              <a:t>   Программа Фулбрайта ежегодно предоставляет около 8 000 грантов, по состоянию на 2010 год, количество участников с момента основания достигло 300 000.</a:t>
            </a:r>
          </a:p>
          <a:p>
            <a:pPr>
              <a:buNone/>
            </a:pPr>
            <a:r>
              <a:rPr lang="ru-RU" dirty="0" smtClean="0"/>
              <a:t>  Бюро по вопросам образования и культуры Госдепартамента США финансирует программу из ежегодных ассигнований Конгресса. </a:t>
            </a:r>
            <a:endParaRPr lang="en-US" dirty="0"/>
          </a:p>
        </p:txBody>
      </p:sp>
      <p:sp>
        <p:nvSpPr>
          <p:cNvPr id="3" name="Title 2"/>
          <p:cNvSpPr>
            <a:spLocks noGrp="1"/>
          </p:cNvSpPr>
          <p:nvPr>
            <p:ph type="title"/>
          </p:nvPr>
        </p:nvSpPr>
        <p:spPr/>
        <p:txBody>
          <a:bodyPr>
            <a:normAutofit fontScale="90000"/>
          </a:bodyPr>
          <a:lstStyle/>
          <a:p>
            <a:r>
              <a:rPr lang="ru-RU" dirty="0" smtClean="0"/>
              <a:t>Программа Фулбрайта </a:t>
            </a:r>
            <a:br>
              <a:rPr lang="ru-RU" dirty="0" smtClean="0"/>
            </a:br>
            <a:r>
              <a:rPr lang="en-US" dirty="0" smtClean="0"/>
              <a:t>Fulbright Program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ru-RU" dirty="0" smtClean="0"/>
              <a:t>97% опрошенных американских выпускников сказали, что участие в ней было для них наиболее ценным жизненным опытом. Пребывание за границей дало им новый взгляд на свою страну, возрос их интерес к международной политике. Руководство ассоциации выпускников Программы подчеркивало, как много она дает не только выпускнику, но и его студентам, коллегам-преподавателям, учебному заведению в целом. </a:t>
            </a:r>
          </a:p>
        </p:txBody>
      </p:sp>
      <p:sp>
        <p:nvSpPr>
          <p:cNvPr id="3" name="Title 2"/>
          <p:cNvSpPr>
            <a:spLocks noGrp="1"/>
          </p:cNvSpPr>
          <p:nvPr>
            <p:ph type="title"/>
          </p:nvPr>
        </p:nvSpPr>
        <p:spPr/>
        <p:txBody>
          <a:bodyPr>
            <a:normAutofit fontScale="90000"/>
          </a:bodyPr>
          <a:lstStyle/>
          <a:p>
            <a:r>
              <a:rPr lang="ru-RU" dirty="0" smtClean="0"/>
              <a:t>Программа Фулбрайта </a:t>
            </a:r>
            <a:br>
              <a:rPr lang="ru-RU" dirty="0" smtClean="0"/>
            </a:br>
            <a:r>
              <a:rPr lang="en-US" dirty="0" smtClean="0"/>
              <a:t>Fulbright Program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hlinkClick r:id="rId2"/>
              </a:rPr>
              <a:t>http://narfu.ru/international/infa/list.php</a:t>
            </a:r>
            <a:endParaRPr lang="en-US" dirty="0" smtClean="0"/>
          </a:p>
          <a:p>
            <a:endParaRPr lang="ru-RU" dirty="0" smtClean="0">
              <a:hlinkClick r:id="rId3"/>
            </a:endParaRPr>
          </a:p>
          <a:p>
            <a:r>
              <a:rPr lang="ru-RU" dirty="0" smtClean="0">
                <a:hlinkClick r:id="rId3"/>
              </a:rPr>
              <a:t>Австрийская служба обменов (OeAD)</a:t>
            </a:r>
            <a:r>
              <a:rPr lang="ru-RU" dirty="0" smtClean="0"/>
              <a:t> OeAD – агентство международного сотрудничества в области образования и исследований. </a:t>
            </a:r>
            <a:br>
              <a:rPr lang="ru-RU" dirty="0" smtClean="0"/>
            </a:br>
            <a:r>
              <a:rPr lang="ru-RU" dirty="0" smtClean="0"/>
              <a:t/>
            </a:r>
            <a:br>
              <a:rPr lang="ru-RU" dirty="0" smtClean="0"/>
            </a:br>
            <a:r>
              <a:rPr lang="ru-RU" dirty="0" smtClean="0"/>
              <a:t>OeAD поддерживает международное сотрудничество в сфере образования и науки. Организация поддерживает стратегическое развитие и сопровождает реализацию проектов. OeAd анализирует международные тенденции и разрабатывает соответствующие рекомендации и меры. </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Российская Ассоциация выпускников Программы Фулбрайта насчитывает около 1600 человек.</a:t>
            </a:r>
            <a:endParaRPr lang="en-US" dirty="0" smtClean="0"/>
          </a:p>
          <a:p>
            <a:r>
              <a:rPr lang="ru-RU" dirty="0" smtClean="0"/>
              <a:t>В России программа работает с 1973 года, </a:t>
            </a:r>
            <a:r>
              <a:rPr lang="ru-RU" dirty="0" smtClean="0"/>
              <a:t>с </a:t>
            </a:r>
            <a:r>
              <a:rPr lang="ru-RU" dirty="0" smtClean="0"/>
              <a:t>1992 года программа Фулбрайт в России открыла конкурс на соискание грантов для всех желающих. До </a:t>
            </a:r>
            <a:r>
              <a:rPr lang="en-US" dirty="0" smtClean="0"/>
              <a:t>2006</a:t>
            </a:r>
            <a:r>
              <a:rPr lang="ru-RU" dirty="0" smtClean="0"/>
              <a:t> года для конкурса были открыты только гуманитарные науки, несколько естественнонаучных дисциплин и искусство. </a:t>
            </a:r>
            <a:endParaRPr lang="en-US" dirty="0"/>
          </a:p>
        </p:txBody>
      </p:sp>
      <p:sp>
        <p:nvSpPr>
          <p:cNvPr id="3" name="Title 2"/>
          <p:cNvSpPr>
            <a:spLocks noGrp="1"/>
          </p:cNvSpPr>
          <p:nvPr>
            <p:ph type="title"/>
          </p:nvPr>
        </p:nvSpPr>
        <p:spPr/>
        <p:txBody>
          <a:bodyPr>
            <a:normAutofit fontScale="90000"/>
          </a:bodyPr>
          <a:lstStyle/>
          <a:p>
            <a:r>
              <a:rPr lang="ru-RU" dirty="0" smtClean="0"/>
              <a:t>Программа Фулбрайта в России</a:t>
            </a:r>
            <a:br>
              <a:rPr lang="ru-RU" dirty="0" smtClean="0"/>
            </a:br>
            <a:r>
              <a:rPr lang="en-US" dirty="0" smtClean="0"/>
              <a:t>Fulbright Program in Russia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ru-RU" dirty="0" smtClean="0"/>
              <a:t>В 2013 году Программа Фулбрайта отметило 40-ую годовщину своего существования в России. Первые участники, 6 человек из США и 6 человек из СССР, приняли участие в программе в 1973/1974 году.</a:t>
            </a:r>
          </a:p>
          <a:p>
            <a:pPr>
              <a:buNone/>
            </a:pPr>
            <a:r>
              <a:rPr lang="ru-RU" dirty="0" smtClean="0"/>
              <a:t>   С этого времени программа значительно расширилась и теперь может похвастать программами для ученых, для преподавателей и выпускников вузов, учителей английского языка, администраторов международных отделов университетов, для ученых, специалистов и творческих работников. </a:t>
            </a:r>
            <a:endParaRPr lang="en-US" dirty="0"/>
          </a:p>
        </p:txBody>
      </p:sp>
      <p:sp>
        <p:nvSpPr>
          <p:cNvPr id="3" name="Title 2"/>
          <p:cNvSpPr>
            <a:spLocks noGrp="1"/>
          </p:cNvSpPr>
          <p:nvPr>
            <p:ph type="title"/>
          </p:nvPr>
        </p:nvSpPr>
        <p:spPr/>
        <p:txBody>
          <a:bodyPr>
            <a:normAutofit fontScale="90000"/>
          </a:bodyPr>
          <a:lstStyle/>
          <a:p>
            <a:r>
              <a:rPr lang="ru-RU" dirty="0" smtClean="0"/>
              <a:t>Программа Фулбрайта в России</a:t>
            </a:r>
            <a:br>
              <a:rPr lang="ru-RU" dirty="0" smtClean="0"/>
            </a:br>
            <a:r>
              <a:rPr lang="en-US" dirty="0" smtClean="0"/>
              <a:t>Fulbright Program in Russia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pPr marL="365760" indent="-256032" eaLnBrk="1" fontAlgn="auto" hangingPunct="1">
              <a:spcAft>
                <a:spcPts val="0"/>
              </a:spcAft>
              <a:buFont typeface="Wingdings 3"/>
              <a:buChar char=""/>
              <a:defRPr/>
            </a:pPr>
            <a:r>
              <a:rPr lang="ru-RU" b="1" dirty="0" smtClean="0">
                <a:solidFill>
                  <a:schemeClr val="accent1">
                    <a:lumMod val="75000"/>
                  </a:schemeClr>
                </a:solidFill>
              </a:rPr>
              <a:t>Для студентов</a:t>
            </a:r>
            <a:endParaRPr lang="en-US" b="1" dirty="0" smtClean="0">
              <a:solidFill>
                <a:schemeClr val="accent1">
                  <a:lumMod val="75000"/>
                </a:schemeClr>
              </a:solidFill>
            </a:endParaRPr>
          </a:p>
          <a:p>
            <a:pPr marL="621792" lvl="1" eaLnBrk="1" fontAlgn="auto" hangingPunct="1">
              <a:spcBef>
                <a:spcPts val="324"/>
              </a:spcBef>
              <a:spcAft>
                <a:spcPts val="0"/>
              </a:spcAft>
              <a:buFont typeface="Verdana"/>
              <a:buChar char="◦"/>
              <a:defRPr/>
            </a:pPr>
            <a:r>
              <a:rPr lang="ru-RU" sz="1800" b="1" dirty="0" smtClean="0"/>
              <a:t>Магистерская/аспирантская программа</a:t>
            </a:r>
            <a:endParaRPr lang="en-US" sz="1800" b="1" dirty="0" smtClean="0"/>
          </a:p>
          <a:p>
            <a:pPr marL="621792" lvl="1" eaLnBrk="1" fontAlgn="auto" hangingPunct="1">
              <a:spcBef>
                <a:spcPts val="324"/>
              </a:spcBef>
              <a:spcAft>
                <a:spcPts val="0"/>
              </a:spcAft>
              <a:buFont typeface="Verdana"/>
              <a:buChar char="◦"/>
              <a:defRPr/>
            </a:pPr>
            <a:r>
              <a:rPr lang="ru-RU" sz="1800" b="1" dirty="0" smtClean="0"/>
              <a:t>Международная стипендия </a:t>
            </a:r>
            <a:r>
              <a:rPr lang="ru-RU" sz="1800" b="1" dirty="0" err="1" smtClean="0"/>
              <a:t>Фулбрайта</a:t>
            </a:r>
            <a:r>
              <a:rPr lang="ru-RU" sz="1800" b="1" dirty="0" smtClean="0"/>
              <a:t> в области точных наук и технологий</a:t>
            </a:r>
            <a:endParaRPr lang="en-US" sz="1800" b="1" dirty="0" smtClean="0">
              <a:solidFill>
                <a:schemeClr val="accent1">
                  <a:lumMod val="75000"/>
                </a:schemeClr>
              </a:solidFill>
            </a:endParaRPr>
          </a:p>
          <a:p>
            <a:pPr marL="365760" indent="-256032" eaLnBrk="1" fontAlgn="auto" hangingPunct="1">
              <a:spcAft>
                <a:spcPts val="0"/>
              </a:spcAft>
              <a:buFont typeface="Wingdings 3"/>
              <a:buChar char=""/>
              <a:defRPr/>
            </a:pPr>
            <a:r>
              <a:rPr lang="ru-RU" b="1" dirty="0" smtClean="0">
                <a:solidFill>
                  <a:schemeClr val="accent1">
                    <a:lumMod val="75000"/>
                  </a:schemeClr>
                </a:solidFill>
              </a:rPr>
              <a:t>Для преподавателей английского языка</a:t>
            </a:r>
          </a:p>
          <a:p>
            <a:pPr marL="621792" lvl="1" eaLnBrk="1" fontAlgn="auto" hangingPunct="1">
              <a:spcBef>
                <a:spcPts val="324"/>
              </a:spcBef>
              <a:spcAft>
                <a:spcPts val="0"/>
              </a:spcAft>
              <a:buFont typeface="Verdana"/>
              <a:buChar char="◦"/>
              <a:defRPr/>
            </a:pPr>
            <a:r>
              <a:rPr lang="ru-RU" sz="1800" b="1" dirty="0" smtClean="0"/>
              <a:t>Программа для российских преподавателей английского языка</a:t>
            </a:r>
            <a:endParaRPr lang="ru-RU" sz="1800" dirty="0" smtClean="0"/>
          </a:p>
          <a:p>
            <a:pPr marL="365760" indent="-256032" eaLnBrk="1" fontAlgn="auto" hangingPunct="1">
              <a:spcAft>
                <a:spcPts val="0"/>
              </a:spcAft>
              <a:buFont typeface="Wingdings 3"/>
              <a:buChar char=""/>
              <a:defRPr/>
            </a:pPr>
            <a:r>
              <a:rPr lang="ru-RU" b="1" dirty="0" smtClean="0">
                <a:solidFill>
                  <a:schemeClr val="accent1">
                    <a:lumMod val="75000"/>
                  </a:schemeClr>
                </a:solidFill>
              </a:rPr>
              <a:t>Для ученых и преподавателей вузов</a:t>
            </a:r>
          </a:p>
          <a:p>
            <a:pPr marL="621792" lvl="1" eaLnBrk="1" fontAlgn="auto" hangingPunct="1">
              <a:spcBef>
                <a:spcPts val="324"/>
              </a:spcBef>
              <a:spcAft>
                <a:spcPts val="0"/>
              </a:spcAft>
              <a:buFont typeface="Verdana"/>
              <a:buChar char="◦"/>
              <a:defRPr/>
            </a:pPr>
            <a:r>
              <a:rPr lang="ru-RU" sz="1800" b="1" dirty="0" smtClean="0"/>
              <a:t>Грант для преподавателей вузов</a:t>
            </a:r>
          </a:p>
          <a:p>
            <a:pPr marL="621792" lvl="1" eaLnBrk="1" fontAlgn="auto" hangingPunct="1">
              <a:spcBef>
                <a:spcPts val="324"/>
              </a:spcBef>
              <a:spcAft>
                <a:spcPts val="0"/>
              </a:spcAft>
              <a:buFont typeface="Verdana"/>
              <a:buChar char="◦"/>
              <a:defRPr/>
            </a:pPr>
            <a:r>
              <a:rPr lang="ru-RU" sz="1800" b="1" dirty="0" smtClean="0"/>
              <a:t>Программа для ученых и деятелей искусств</a:t>
            </a:r>
          </a:p>
          <a:p>
            <a:pPr marL="621792" lvl="1" eaLnBrk="1" fontAlgn="auto" hangingPunct="1">
              <a:spcBef>
                <a:spcPts val="324"/>
              </a:spcBef>
              <a:spcAft>
                <a:spcPts val="0"/>
              </a:spcAft>
              <a:buFont typeface="Verdana"/>
              <a:buChar char="◦"/>
              <a:defRPr/>
            </a:pPr>
            <a:r>
              <a:rPr lang="ru-RU" sz="1800" b="1" dirty="0" smtClean="0"/>
              <a:t>Академическая программа </a:t>
            </a:r>
            <a:r>
              <a:rPr lang="ru-RU" sz="1800" b="1" dirty="0" err="1" smtClean="0"/>
              <a:t>Фулбрайт-Кеннан</a:t>
            </a:r>
            <a:endParaRPr lang="ru-RU" sz="1800" b="1" dirty="0" smtClean="0"/>
          </a:p>
          <a:p>
            <a:pPr marL="365760" indent="-256032" eaLnBrk="1" fontAlgn="auto" hangingPunct="1">
              <a:spcAft>
                <a:spcPts val="0"/>
              </a:spcAft>
              <a:buFont typeface="Wingdings 3"/>
              <a:buChar char=""/>
              <a:defRPr/>
            </a:pPr>
            <a:r>
              <a:rPr lang="ru-RU" b="1" dirty="0" smtClean="0">
                <a:solidFill>
                  <a:schemeClr val="accent1">
                    <a:lumMod val="75000"/>
                  </a:schemeClr>
                </a:solidFill>
              </a:rPr>
              <a:t>Для сотрудников международных отделов</a:t>
            </a:r>
          </a:p>
          <a:p>
            <a:pPr marL="621792" lvl="1" eaLnBrk="1" fontAlgn="auto" hangingPunct="1">
              <a:spcBef>
                <a:spcPts val="324"/>
              </a:spcBef>
              <a:spcAft>
                <a:spcPts val="0"/>
              </a:spcAft>
              <a:buFont typeface="Verdana"/>
              <a:buChar char="◦"/>
              <a:defRPr/>
            </a:pPr>
            <a:r>
              <a:rPr lang="ru-RU" sz="1800" b="1" dirty="0" smtClean="0"/>
              <a:t>Программа для специалистов, занимающихся приемом иностранных студентов</a:t>
            </a:r>
            <a:endParaRPr lang="ru-RU" sz="1800" b="1" dirty="0" smtClean="0">
              <a:solidFill>
                <a:schemeClr val="accent1">
                  <a:lumMod val="75000"/>
                </a:schemeClr>
              </a:solidFill>
            </a:endParaRPr>
          </a:p>
          <a:p>
            <a:pPr marL="365760" indent="-256032" eaLnBrk="1" fontAlgn="auto" hangingPunct="1">
              <a:spcAft>
                <a:spcPts val="0"/>
              </a:spcAft>
              <a:buFont typeface="Wingdings 3"/>
              <a:buChar char=""/>
              <a:defRPr/>
            </a:pPr>
            <a:r>
              <a:rPr lang="ru-RU" b="1" dirty="0" smtClean="0">
                <a:solidFill>
                  <a:schemeClr val="accent1">
                    <a:lumMod val="75000"/>
                  </a:schemeClr>
                </a:solidFill>
              </a:rPr>
              <a:t>Для российских вузов</a:t>
            </a:r>
          </a:p>
          <a:p>
            <a:pPr marL="621792" lvl="1" eaLnBrk="1" fontAlgn="auto" hangingPunct="1">
              <a:spcBef>
                <a:spcPts val="324"/>
              </a:spcBef>
              <a:spcAft>
                <a:spcPts val="0"/>
              </a:spcAft>
              <a:buFont typeface="Verdana"/>
              <a:buChar char="◦"/>
              <a:defRPr/>
            </a:pPr>
            <a:r>
              <a:rPr lang="ru-RU" sz="1900" b="1" dirty="0" smtClean="0"/>
              <a:t>Прием ассистентов преподавателей английского языка</a:t>
            </a:r>
          </a:p>
          <a:p>
            <a:pPr marL="621792" lvl="1" eaLnBrk="1" fontAlgn="auto" hangingPunct="1">
              <a:spcBef>
                <a:spcPts val="324"/>
              </a:spcBef>
              <a:spcAft>
                <a:spcPts val="0"/>
              </a:spcAft>
              <a:buFont typeface="Verdana"/>
              <a:buChar char="◦"/>
              <a:defRPr/>
            </a:pPr>
            <a:r>
              <a:rPr lang="ru-RU" sz="1900" b="1" dirty="0" smtClean="0"/>
              <a:t>Прием </a:t>
            </a:r>
            <a:r>
              <a:rPr lang="es-US" sz="1900" b="1" dirty="0" err="1" smtClean="0"/>
              <a:t>Senior</a:t>
            </a:r>
            <a:r>
              <a:rPr lang="es-US" sz="1900" b="1" dirty="0" smtClean="0"/>
              <a:t> </a:t>
            </a:r>
            <a:r>
              <a:rPr lang="es-US" sz="1900" b="1" dirty="0" err="1" smtClean="0"/>
              <a:t>Specialists</a:t>
            </a:r>
            <a:r>
              <a:rPr lang="ru-RU" sz="1900" b="1" dirty="0" smtClean="0"/>
              <a:t> </a:t>
            </a:r>
            <a:r>
              <a:rPr lang="ru-RU" sz="1900" b="1" dirty="0" err="1" smtClean="0"/>
              <a:t>Фулбрайта</a:t>
            </a:r>
            <a:endParaRPr lang="ru-RU" sz="1900" b="1" dirty="0" smtClean="0"/>
          </a:p>
          <a:p>
            <a:pPr marL="621792" lvl="1" eaLnBrk="1" fontAlgn="auto" hangingPunct="1">
              <a:spcBef>
                <a:spcPts val="324"/>
              </a:spcBef>
              <a:spcAft>
                <a:spcPts val="0"/>
              </a:spcAft>
              <a:buFont typeface="Verdana"/>
              <a:buChar char="◦"/>
              <a:defRPr/>
            </a:pPr>
            <a:endParaRPr lang="en-US" b="1" dirty="0">
              <a:solidFill>
                <a:schemeClr val="accent1">
                  <a:lumMod val="75000"/>
                </a:schemeClr>
              </a:solidFill>
            </a:endParaRPr>
          </a:p>
        </p:txBody>
      </p:sp>
      <p:sp>
        <p:nvSpPr>
          <p:cNvPr id="5" name="Rectangle 4"/>
          <p:cNvSpPr/>
          <p:nvPr/>
        </p:nvSpPr>
        <p:spPr>
          <a:xfrm>
            <a:off x="0" y="228600"/>
            <a:ext cx="6248400" cy="1569660"/>
          </a:xfrm>
          <a:prstGeom prst="rect">
            <a:avLst/>
          </a:prstGeom>
          <a:noFill/>
        </p:spPr>
        <p:txBody>
          <a:bodyPr>
            <a:spAutoFit/>
          </a:bodyPr>
          <a:lstStyle/>
          <a:p>
            <a:pPr algn="ctr" fontAlgn="auto">
              <a:spcBef>
                <a:spcPts val="0"/>
              </a:spcBef>
              <a:spcAft>
                <a:spcPts val="0"/>
              </a:spcAft>
              <a:defRPr/>
            </a:pPr>
            <a:r>
              <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Для кого наши программы?</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pic>
        <p:nvPicPr>
          <p:cNvPr id="14340" name="Picture 2"/>
          <p:cNvPicPr>
            <a:picLocks noChangeAspect="1" noChangeArrowheads="1"/>
          </p:cNvPicPr>
          <p:nvPr/>
        </p:nvPicPr>
        <p:blipFill>
          <a:blip r:embed="rId3" cstate="print"/>
          <a:srcRect/>
          <a:stretch>
            <a:fillRect/>
          </a:stretch>
        </p:blipFill>
        <p:spPr bwMode="auto">
          <a:xfrm>
            <a:off x="5791200" y="152400"/>
            <a:ext cx="3187700" cy="2063750"/>
          </a:xfrm>
          <a:prstGeom prst="rect">
            <a:avLst/>
          </a:prstGeom>
          <a:noFill/>
          <a:ln w="9525">
            <a:noFill/>
            <a:miter lim="800000"/>
            <a:headEnd/>
            <a:tailEnd/>
          </a:ln>
        </p:spPr>
      </p:pic>
      <p:pic>
        <p:nvPicPr>
          <p:cNvPr id="14341" name="Picture 7" descr="Fulbright Logo Traditional.bmp"/>
          <p:cNvPicPr>
            <a:picLocks noChangeAspect="1"/>
          </p:cNvPicPr>
          <p:nvPr/>
        </p:nvPicPr>
        <p:blipFill>
          <a:blip r:embed="rId4" cstate="print"/>
          <a:srcRect/>
          <a:stretch>
            <a:fillRect/>
          </a:stretch>
        </p:blipFill>
        <p:spPr bwMode="auto">
          <a:xfrm>
            <a:off x="7239000" y="6172200"/>
            <a:ext cx="1676400" cy="531813"/>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grpId="0" nodeType="afterEffect">
                                  <p:stCondLst>
                                    <p:cond delay="150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50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50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150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7" presetClass="entr" presetSubtype="0" fill="hold" grpId="0" nodeType="afterEffect">
                                  <p:stCondLst>
                                    <p:cond delay="150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50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47" presetClass="entr" presetSubtype="0" fill="hold" grpId="0" nodeType="afterEffect">
                                  <p:stCondLst>
                                    <p:cond delay="1500"/>
                                  </p:stCondLst>
                                  <p:childTnLst>
                                    <p:set>
                                      <p:cBhvr>
                                        <p:cTn id="59" dur="1" fill="hold">
                                          <p:stCondLst>
                                            <p:cond delay="0"/>
                                          </p:stCondLst>
                                        </p:cTn>
                                        <p:tgtEl>
                                          <p:spTgt spid="2">
                                            <p:txEl>
                                              <p:pRg st="11" end="11"/>
                                            </p:txEl>
                                          </p:spTgt>
                                        </p:tgtEl>
                                        <p:attrNameLst>
                                          <p:attrName>style.visibility</p:attrName>
                                        </p:attrNameLst>
                                      </p:cBhvr>
                                      <p:to>
                                        <p:strVal val="visible"/>
                                      </p:to>
                                    </p:set>
                                    <p:animEffect transition="in" filter="fade">
                                      <p:cBhvr>
                                        <p:cTn id="60" dur="1000"/>
                                        <p:tgtEl>
                                          <p:spTgt spid="2">
                                            <p:txEl>
                                              <p:pRg st="11" end="11"/>
                                            </p:txEl>
                                          </p:spTgt>
                                        </p:tgtEl>
                                      </p:cBhvr>
                                    </p:animEffect>
                                    <p:anim calcmode="lin" valueType="num">
                                      <p:cBhvr>
                                        <p:cTn id="6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500"/>
                                  </p:stCondLst>
                                  <p:childTnLst>
                                    <p:set>
                                      <p:cBhvr>
                                        <p:cTn id="64" dur="1" fill="hold">
                                          <p:stCondLst>
                                            <p:cond delay="0"/>
                                          </p:stCondLst>
                                        </p:cTn>
                                        <p:tgtEl>
                                          <p:spTgt spid="2">
                                            <p:txEl>
                                              <p:pRg st="12" end="12"/>
                                            </p:txEl>
                                          </p:spTgt>
                                        </p:tgtEl>
                                        <p:attrNameLst>
                                          <p:attrName>style.visibility</p:attrName>
                                        </p:attrNameLst>
                                      </p:cBhvr>
                                      <p:to>
                                        <p:strVal val="visible"/>
                                      </p:to>
                                    </p:set>
                                    <p:animEffect transition="in" filter="fade">
                                      <p:cBhvr>
                                        <p:cTn id="65" dur="1000"/>
                                        <p:tgtEl>
                                          <p:spTgt spid="2">
                                            <p:txEl>
                                              <p:pRg st="12" end="12"/>
                                            </p:txEl>
                                          </p:spTgt>
                                        </p:tgtEl>
                                      </p:cBhvr>
                                    </p:animEffect>
                                    <p:anim calcmode="lin" valueType="num">
                                      <p:cBhvr>
                                        <p:cTn id="6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1500"/>
                                  </p:stCondLst>
                                  <p:childTnLst>
                                    <p:set>
                                      <p:cBhvr>
                                        <p:cTn id="69" dur="1" fill="hold">
                                          <p:stCondLst>
                                            <p:cond delay="0"/>
                                          </p:stCondLst>
                                        </p:cTn>
                                        <p:tgtEl>
                                          <p:spTgt spid="2">
                                            <p:txEl>
                                              <p:pRg st="13" end="13"/>
                                            </p:txEl>
                                          </p:spTgt>
                                        </p:tgtEl>
                                        <p:attrNameLst>
                                          <p:attrName>style.visibility</p:attrName>
                                        </p:attrNameLst>
                                      </p:cBhvr>
                                      <p:to>
                                        <p:strVal val="visible"/>
                                      </p:to>
                                    </p:set>
                                    <p:animEffect transition="in" filter="fade">
                                      <p:cBhvr>
                                        <p:cTn id="70" dur="1000"/>
                                        <p:tgtEl>
                                          <p:spTgt spid="2">
                                            <p:txEl>
                                              <p:pRg st="13" end="13"/>
                                            </p:txEl>
                                          </p:spTgt>
                                        </p:tgtEl>
                                      </p:cBhvr>
                                    </p:animEffect>
                                    <p:anim calcmode="lin" valueType="num">
                                      <p:cBhvr>
                                        <p:cTn id="71"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dvAuto="15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525963"/>
          </a:xfrm>
        </p:spPr>
        <p:txBody>
          <a:bodyPr/>
          <a:lstStyle/>
          <a:p>
            <a:pPr eaLnBrk="1" hangingPunct="1">
              <a:buFont typeface="Wingdings 3" pitchFamily="18" charset="2"/>
              <a:buNone/>
            </a:pPr>
            <a:endParaRPr lang="ru-RU" u="sng" dirty="0" smtClean="0"/>
          </a:p>
          <a:p>
            <a:pPr eaLnBrk="1" hangingPunct="1"/>
            <a:r>
              <a:rPr lang="ru-RU" sz="3200" dirty="0" smtClean="0"/>
              <a:t>Оплату транспортных расходов </a:t>
            </a:r>
          </a:p>
          <a:p>
            <a:pPr eaLnBrk="1" hangingPunct="1">
              <a:buFont typeface="Wingdings 3" pitchFamily="18" charset="2"/>
              <a:buNone/>
            </a:pPr>
            <a:endParaRPr lang="ru-RU" sz="3200" dirty="0" smtClean="0"/>
          </a:p>
          <a:p>
            <a:pPr eaLnBrk="1" hangingPunct="1"/>
            <a:r>
              <a:rPr lang="ru-RU" sz="3200" dirty="0" smtClean="0"/>
              <a:t>Ограниченную медицинскую страховку </a:t>
            </a:r>
          </a:p>
          <a:p>
            <a:pPr eaLnBrk="1" hangingPunct="1">
              <a:buFont typeface="Wingdings 3" pitchFamily="18" charset="2"/>
              <a:buNone/>
            </a:pPr>
            <a:endParaRPr lang="ru-RU" sz="3200" dirty="0" smtClean="0"/>
          </a:p>
          <a:p>
            <a:pPr eaLnBrk="1" hangingPunct="1"/>
            <a:r>
              <a:rPr lang="ru-RU" sz="3200" dirty="0" smtClean="0"/>
              <a:t>Ежемесячную стипендию</a:t>
            </a:r>
          </a:p>
        </p:txBody>
      </p:sp>
      <p:sp>
        <p:nvSpPr>
          <p:cNvPr id="4" name="Title 3"/>
          <p:cNvSpPr>
            <a:spLocks noGrp="1"/>
          </p:cNvSpPr>
          <p:nvPr>
            <p:ph type="title"/>
          </p:nvPr>
        </p:nvSpPr>
        <p:spPr>
          <a:xfrm>
            <a:off x="786348" y="61308"/>
            <a:ext cx="7571303" cy="1569660"/>
          </a:xfrm>
        </p:spPr>
        <p:txBody>
          <a:bodyPr wrap="square" lIns="91440" tIns="45720" rIns="91440" bIns="45720">
            <a:spAutoFit/>
          </a:bodyPr>
          <a:lstStyle/>
          <a:p>
            <a:pPr algn="ctr" eaLnBrk="1" fontAlgn="auto" hangingPunct="1">
              <a:spcAft>
                <a:spcPts val="0"/>
              </a:spcAft>
              <a:defRPr/>
            </a:pPr>
            <a:r>
              <a:rPr lang="ru-RU"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Что включают все наши гранты?</a:t>
            </a:r>
            <a:endParaRPr lang="en-US" sz="4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C:\Program Files\Microsoft Expression\MEDIA\CAGCAT10\j0293234.wmf"/>
          <p:cNvPicPr>
            <a:picLocks noChangeAspect="1" noChangeArrowheads="1"/>
          </p:cNvPicPr>
          <p:nvPr/>
        </p:nvPicPr>
        <p:blipFill>
          <a:blip r:embed="rId3" cstate="print"/>
          <a:srcRect/>
          <a:stretch>
            <a:fillRect/>
          </a:stretch>
        </p:blipFill>
        <p:spPr bwMode="auto">
          <a:xfrm>
            <a:off x="7315200" y="2286000"/>
            <a:ext cx="1219200" cy="900113"/>
          </a:xfrm>
          <a:prstGeom prst="rect">
            <a:avLst/>
          </a:prstGeom>
          <a:noFill/>
          <a:ln w="9525">
            <a:noFill/>
            <a:miter lim="800000"/>
            <a:headEnd/>
            <a:tailEnd/>
          </a:ln>
        </p:spPr>
      </p:pic>
      <p:pic>
        <p:nvPicPr>
          <p:cNvPr id="3075" name="Picture 3" descr="C:\Users\dash\AppData\Local\Microsoft\Windows\Temporary Internet Files\Content.IE5\F53ZDWN0\MCj04339360000[1].png"/>
          <p:cNvPicPr>
            <a:picLocks noChangeAspect="1" noChangeArrowheads="1"/>
          </p:cNvPicPr>
          <p:nvPr/>
        </p:nvPicPr>
        <p:blipFill>
          <a:blip r:embed="rId4" cstate="print"/>
          <a:srcRect/>
          <a:stretch>
            <a:fillRect/>
          </a:stretch>
        </p:blipFill>
        <p:spPr bwMode="auto">
          <a:xfrm>
            <a:off x="6781800" y="3505200"/>
            <a:ext cx="1143000" cy="1143000"/>
          </a:xfrm>
          <a:prstGeom prst="rect">
            <a:avLst/>
          </a:prstGeom>
          <a:noFill/>
          <a:ln w="9525">
            <a:noFill/>
            <a:miter lim="800000"/>
            <a:headEnd/>
            <a:tailEnd/>
          </a:ln>
        </p:spPr>
      </p:pic>
      <p:pic>
        <p:nvPicPr>
          <p:cNvPr id="3076" name="Picture 4" descr="C:\Program Files\Microsoft Expression\MEDIA\CAGCAT10\j0185604.wmf"/>
          <p:cNvPicPr>
            <a:picLocks noChangeAspect="1" noChangeArrowheads="1"/>
          </p:cNvPicPr>
          <p:nvPr/>
        </p:nvPicPr>
        <p:blipFill>
          <a:blip r:embed="rId5" cstate="print"/>
          <a:srcRect/>
          <a:stretch>
            <a:fillRect/>
          </a:stretch>
        </p:blipFill>
        <p:spPr bwMode="auto">
          <a:xfrm>
            <a:off x="6019800" y="5105400"/>
            <a:ext cx="914400" cy="915988"/>
          </a:xfrm>
          <a:prstGeom prst="rect">
            <a:avLst/>
          </a:prstGeom>
          <a:noFill/>
          <a:ln w="9525">
            <a:noFill/>
            <a:miter lim="800000"/>
            <a:headEnd/>
            <a:tailEnd/>
          </a:ln>
        </p:spPr>
      </p:pic>
      <p:pic>
        <p:nvPicPr>
          <p:cNvPr id="3077" name="Picture 5" descr="C:\Users\dash\AppData\Local\Microsoft\Windows\Temporary Internet Files\Content.IE5\1M53YNKM\MCj04127360000[1].wmf"/>
          <p:cNvPicPr>
            <a:picLocks noChangeAspect="1" noChangeArrowheads="1"/>
          </p:cNvPicPr>
          <p:nvPr/>
        </p:nvPicPr>
        <p:blipFill>
          <a:blip r:embed="rId6" cstate="print"/>
          <a:srcRect/>
          <a:stretch>
            <a:fillRect/>
          </a:stretch>
        </p:blipFill>
        <p:spPr bwMode="auto">
          <a:xfrm>
            <a:off x="6934200" y="5181600"/>
            <a:ext cx="990600" cy="862013"/>
          </a:xfrm>
          <a:prstGeom prst="rect">
            <a:avLst/>
          </a:prstGeom>
          <a:noFill/>
          <a:ln w="9525">
            <a:noFill/>
            <a:miter lim="800000"/>
            <a:headEnd/>
            <a:tailEnd/>
          </a:ln>
        </p:spPr>
      </p:pic>
      <p:pic>
        <p:nvPicPr>
          <p:cNvPr id="15368" name="Picture 10" descr="Fulbright Logo Traditional.bmp"/>
          <p:cNvPicPr>
            <a:picLocks noChangeAspect="1"/>
          </p:cNvPicPr>
          <p:nvPr/>
        </p:nvPicPr>
        <p:blipFill>
          <a:blip r:embed="rId7" cstate="print"/>
          <a:srcRect/>
          <a:stretch>
            <a:fillRect/>
          </a:stretch>
        </p:blipFill>
        <p:spPr bwMode="auto">
          <a:xfrm>
            <a:off x="7239000" y="6172200"/>
            <a:ext cx="1676400" cy="531813"/>
          </a:xfrm>
          <a:prstGeom prst="rect">
            <a:avLst/>
          </a:prstGeom>
          <a:noFill/>
          <a:ln w="19050">
            <a:solidFill>
              <a:schemeClr val="tx1"/>
            </a:solidFill>
            <a:miter lim="800000"/>
            <a:headEnd/>
            <a:tailEnd/>
          </a:ln>
        </p:spPr>
      </p:pic>
      <p:sp>
        <p:nvSpPr>
          <p:cNvPr id="12" name="TextBox 11"/>
          <p:cNvSpPr txBox="1"/>
          <p:nvPr/>
        </p:nvSpPr>
        <p:spPr>
          <a:xfrm>
            <a:off x="381000" y="1676400"/>
            <a:ext cx="8610600" cy="400050"/>
          </a:xfrm>
          <a:prstGeom prst="rect">
            <a:avLst/>
          </a:prstGeom>
          <a:noFill/>
        </p:spPr>
        <p:txBody>
          <a:bodyPr>
            <a:spAutoFit/>
          </a:bodyPr>
          <a:lstStyle/>
          <a:p>
            <a:pPr fontAlgn="auto">
              <a:spcBef>
                <a:spcPts val="0"/>
              </a:spcBef>
              <a:spcAft>
                <a:spcPts val="0"/>
              </a:spcAft>
              <a:defRPr/>
            </a:pPr>
            <a:r>
              <a:rPr lang="ru-RU" sz="2000" b="1" u="sng" dirty="0">
                <a:solidFill>
                  <a:schemeClr val="accent6">
                    <a:lumMod val="50000"/>
                  </a:schemeClr>
                </a:solidFill>
                <a:latin typeface="+mn-lt"/>
                <a:cs typeface="+mn-cs"/>
              </a:rPr>
              <a:t>Программа полностью финансируется Госдепартаментом США</a:t>
            </a:r>
            <a:endParaRPr lang="en-US" sz="2000" u="sng" dirty="0">
              <a:solidFill>
                <a:schemeClr val="accent6">
                  <a:lumMod val="50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Bottom)">
                                      <p:cBhvr>
                                        <p:cTn id="7" dur="1000"/>
                                        <p:tgtEl>
                                          <p:spTgt spid="2">
                                            <p:txEl>
                                              <p:pRg st="1" end="1"/>
                                            </p:txEl>
                                          </p:spTgt>
                                        </p:tgtEl>
                                      </p:cBhvr>
                                    </p:animEffect>
                                  </p:childTnLst>
                                </p:cTn>
                              </p:par>
                              <p:par>
                                <p:cTn id="8" presetID="3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800" decel="100000"/>
                                        <p:tgtEl>
                                          <p:spTgt spid="3074"/>
                                        </p:tgtEl>
                                      </p:cBhvr>
                                    </p:animEffect>
                                    <p:anim calcmode="lin" valueType="num">
                                      <p:cBhvr>
                                        <p:cTn id="11" dur="800" decel="100000" fill="hold"/>
                                        <p:tgtEl>
                                          <p:spTgt spid="3074"/>
                                        </p:tgtEl>
                                        <p:attrNameLst>
                                          <p:attrName>style.rotation</p:attrName>
                                        </p:attrNameLst>
                                      </p:cBhvr>
                                      <p:tavLst>
                                        <p:tav tm="0">
                                          <p:val>
                                            <p:fltVal val="-90"/>
                                          </p:val>
                                        </p:tav>
                                        <p:tav tm="100000">
                                          <p:val>
                                            <p:fltVal val="0"/>
                                          </p:val>
                                        </p:tav>
                                      </p:tavLst>
                                    </p:anim>
                                    <p:anim calcmode="lin" valueType="num">
                                      <p:cBhvr>
                                        <p:cTn id="12" dur="800" decel="100000" fill="hold"/>
                                        <p:tgtEl>
                                          <p:spTgt spid="3074"/>
                                        </p:tgtEl>
                                        <p:attrNameLst>
                                          <p:attrName>ppt_x</p:attrName>
                                        </p:attrNameLst>
                                      </p:cBhvr>
                                      <p:tavLst>
                                        <p:tav tm="0">
                                          <p:val>
                                            <p:strVal val="#ppt_x+0.4"/>
                                          </p:val>
                                        </p:tav>
                                        <p:tav tm="100000">
                                          <p:val>
                                            <p:strVal val="#ppt_x-0.05"/>
                                          </p:val>
                                        </p:tav>
                                      </p:tavLst>
                                    </p:anim>
                                    <p:anim calcmode="lin" valueType="num">
                                      <p:cBhvr>
                                        <p:cTn id="13" dur="800" decel="100000" fill="hold"/>
                                        <p:tgtEl>
                                          <p:spTgt spid="3074"/>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slide(fromBottom)">
                                      <p:cBhvr>
                                        <p:cTn id="19" dur="1000"/>
                                        <p:tgtEl>
                                          <p:spTgt spid="2">
                                            <p:txEl>
                                              <p:pRg st="3" end="3"/>
                                            </p:txEl>
                                          </p:spTgt>
                                        </p:tgtEl>
                                      </p:cBhvr>
                                    </p:animEffect>
                                  </p:childTnLst>
                                </p:cTn>
                              </p:par>
                              <p:par>
                                <p:cTn id="20" presetID="30" presetClass="entr" presetSubtype="0"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800" decel="100000"/>
                                        <p:tgtEl>
                                          <p:spTgt spid="3075"/>
                                        </p:tgtEl>
                                      </p:cBhvr>
                                    </p:animEffect>
                                    <p:anim calcmode="lin" valueType="num">
                                      <p:cBhvr>
                                        <p:cTn id="23" dur="800" decel="100000" fill="hold"/>
                                        <p:tgtEl>
                                          <p:spTgt spid="3075"/>
                                        </p:tgtEl>
                                        <p:attrNameLst>
                                          <p:attrName>style.rotation</p:attrName>
                                        </p:attrNameLst>
                                      </p:cBhvr>
                                      <p:tavLst>
                                        <p:tav tm="0">
                                          <p:val>
                                            <p:fltVal val="-90"/>
                                          </p:val>
                                        </p:tav>
                                        <p:tav tm="100000">
                                          <p:val>
                                            <p:fltVal val="0"/>
                                          </p:val>
                                        </p:tav>
                                      </p:tavLst>
                                    </p:anim>
                                    <p:anim calcmode="lin" valueType="num">
                                      <p:cBhvr>
                                        <p:cTn id="24" dur="800" decel="100000" fill="hold"/>
                                        <p:tgtEl>
                                          <p:spTgt spid="3075"/>
                                        </p:tgtEl>
                                        <p:attrNameLst>
                                          <p:attrName>ppt_x</p:attrName>
                                        </p:attrNameLst>
                                      </p:cBhvr>
                                      <p:tavLst>
                                        <p:tav tm="0">
                                          <p:val>
                                            <p:strVal val="#ppt_x+0.4"/>
                                          </p:val>
                                        </p:tav>
                                        <p:tav tm="100000">
                                          <p:val>
                                            <p:strVal val="#ppt_x-0.05"/>
                                          </p:val>
                                        </p:tav>
                                      </p:tavLst>
                                    </p:anim>
                                    <p:anim calcmode="lin" valueType="num">
                                      <p:cBhvr>
                                        <p:cTn id="25" dur="800" decel="100000" fill="hold"/>
                                        <p:tgtEl>
                                          <p:spTgt spid="307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07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075"/>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slide(fromBottom)">
                                      <p:cBhvr>
                                        <p:cTn id="31" dur="1000"/>
                                        <p:tgtEl>
                                          <p:spTgt spid="2">
                                            <p:txEl>
                                              <p:pRg st="5" end="5"/>
                                            </p:txEl>
                                          </p:spTgt>
                                        </p:tgtEl>
                                      </p:cBhvr>
                                    </p:animEffect>
                                  </p:childTnLst>
                                </p:cTn>
                              </p:par>
                              <p:par>
                                <p:cTn id="32" presetID="30" presetClass="entr" presetSubtype="0" fill="hold" nodeType="with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fade">
                                      <p:cBhvr>
                                        <p:cTn id="34" dur="800" decel="100000"/>
                                        <p:tgtEl>
                                          <p:spTgt spid="3076"/>
                                        </p:tgtEl>
                                      </p:cBhvr>
                                    </p:animEffect>
                                    <p:anim calcmode="lin" valueType="num">
                                      <p:cBhvr>
                                        <p:cTn id="35" dur="800" decel="100000" fill="hold"/>
                                        <p:tgtEl>
                                          <p:spTgt spid="3076"/>
                                        </p:tgtEl>
                                        <p:attrNameLst>
                                          <p:attrName>style.rotation</p:attrName>
                                        </p:attrNameLst>
                                      </p:cBhvr>
                                      <p:tavLst>
                                        <p:tav tm="0">
                                          <p:val>
                                            <p:fltVal val="-90"/>
                                          </p:val>
                                        </p:tav>
                                        <p:tav tm="100000">
                                          <p:val>
                                            <p:fltVal val="0"/>
                                          </p:val>
                                        </p:tav>
                                      </p:tavLst>
                                    </p:anim>
                                    <p:anim calcmode="lin" valueType="num">
                                      <p:cBhvr>
                                        <p:cTn id="36" dur="800" decel="100000" fill="hold"/>
                                        <p:tgtEl>
                                          <p:spTgt spid="3076"/>
                                        </p:tgtEl>
                                        <p:attrNameLst>
                                          <p:attrName>ppt_x</p:attrName>
                                        </p:attrNameLst>
                                      </p:cBhvr>
                                      <p:tavLst>
                                        <p:tav tm="0">
                                          <p:val>
                                            <p:strVal val="#ppt_x+0.4"/>
                                          </p:val>
                                        </p:tav>
                                        <p:tav tm="100000">
                                          <p:val>
                                            <p:strVal val="#ppt_x-0.05"/>
                                          </p:val>
                                        </p:tav>
                                      </p:tavLst>
                                    </p:anim>
                                    <p:anim calcmode="lin" valueType="num">
                                      <p:cBhvr>
                                        <p:cTn id="37" dur="800" decel="100000" fill="hold"/>
                                        <p:tgtEl>
                                          <p:spTgt spid="307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07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076"/>
                                        </p:tgtEl>
                                        <p:attrNameLst>
                                          <p:attrName>ppt_y</p:attrName>
                                        </p:attrNameLst>
                                      </p:cBhvr>
                                      <p:tavLst>
                                        <p:tav tm="0">
                                          <p:val>
                                            <p:strVal val="#ppt_y+0.1"/>
                                          </p:val>
                                        </p:tav>
                                        <p:tav tm="100000">
                                          <p:val>
                                            <p:strVal val="#ppt_y"/>
                                          </p:val>
                                        </p:tav>
                                      </p:tavLst>
                                    </p:anim>
                                  </p:childTnLst>
                                </p:cTn>
                              </p:par>
                              <p:par>
                                <p:cTn id="40" presetID="30" presetClass="entr" presetSubtype="0"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fade">
                                      <p:cBhvr>
                                        <p:cTn id="42" dur="800" decel="100000"/>
                                        <p:tgtEl>
                                          <p:spTgt spid="3077"/>
                                        </p:tgtEl>
                                      </p:cBhvr>
                                    </p:animEffect>
                                    <p:anim calcmode="lin" valueType="num">
                                      <p:cBhvr>
                                        <p:cTn id="43" dur="800" decel="100000" fill="hold"/>
                                        <p:tgtEl>
                                          <p:spTgt spid="3077"/>
                                        </p:tgtEl>
                                        <p:attrNameLst>
                                          <p:attrName>style.rotation</p:attrName>
                                        </p:attrNameLst>
                                      </p:cBhvr>
                                      <p:tavLst>
                                        <p:tav tm="0">
                                          <p:val>
                                            <p:fltVal val="-90"/>
                                          </p:val>
                                        </p:tav>
                                        <p:tav tm="100000">
                                          <p:val>
                                            <p:fltVal val="0"/>
                                          </p:val>
                                        </p:tav>
                                      </p:tavLst>
                                    </p:anim>
                                    <p:anim calcmode="lin" valueType="num">
                                      <p:cBhvr>
                                        <p:cTn id="44" dur="800" decel="100000" fill="hold"/>
                                        <p:tgtEl>
                                          <p:spTgt spid="3077"/>
                                        </p:tgtEl>
                                        <p:attrNameLst>
                                          <p:attrName>ppt_x</p:attrName>
                                        </p:attrNameLst>
                                      </p:cBhvr>
                                      <p:tavLst>
                                        <p:tav tm="0">
                                          <p:val>
                                            <p:strVal val="#ppt_x+0.4"/>
                                          </p:val>
                                        </p:tav>
                                        <p:tav tm="100000">
                                          <p:val>
                                            <p:strVal val="#ppt_x-0.05"/>
                                          </p:val>
                                        </p:tav>
                                      </p:tavLst>
                                    </p:anim>
                                    <p:anim calcmode="lin" valueType="num">
                                      <p:cBhvr>
                                        <p:cTn id="45" dur="800" decel="100000" fill="hold"/>
                                        <p:tgtEl>
                                          <p:spTgt spid="307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07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0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458200" cy="4864100"/>
          </a:xfrm>
        </p:spPr>
        <p:txBody>
          <a:bodyPr>
            <a:normAutofit/>
          </a:bodyPr>
          <a:lstStyle/>
          <a:p>
            <a:pPr marL="365760" indent="-256032" eaLnBrk="1" fontAlgn="auto" hangingPunct="1">
              <a:spcAft>
                <a:spcPts val="0"/>
              </a:spcAft>
              <a:buFont typeface="Wingdings 3"/>
              <a:buNone/>
              <a:defRPr/>
            </a:pPr>
            <a:endParaRPr lang="ru-RU" dirty="0" smtClean="0"/>
          </a:p>
          <a:p>
            <a:pPr marL="365760" indent="-256032" eaLnBrk="1" fontAlgn="auto" hangingPunct="1">
              <a:spcAft>
                <a:spcPts val="0"/>
              </a:spcAft>
              <a:buFont typeface="Wingdings 3"/>
              <a:buNone/>
              <a:defRPr/>
            </a:pPr>
            <a:endParaRPr lang="en-US" sz="1050" dirty="0" smtClean="0"/>
          </a:p>
          <a:p>
            <a:pPr marL="365760" indent="-256032" eaLnBrk="1" fontAlgn="auto" hangingPunct="1">
              <a:spcAft>
                <a:spcPts val="0"/>
              </a:spcAft>
              <a:buFont typeface="Wingdings 3"/>
              <a:buChar char=""/>
              <a:defRPr/>
            </a:pPr>
            <a:r>
              <a:rPr lang="ru-RU" dirty="0" smtClean="0"/>
              <a:t>Соискателями могут быть только граждане РФ, постоянно проживающие на территории  России и не имеющие вида на жительство в США</a:t>
            </a:r>
          </a:p>
          <a:p>
            <a:pPr marL="365760" indent="-256032" eaLnBrk="1" fontAlgn="auto" hangingPunct="1">
              <a:spcAft>
                <a:spcPts val="0"/>
              </a:spcAft>
              <a:buFont typeface="Wingdings 3"/>
              <a:buNone/>
              <a:defRPr/>
            </a:pPr>
            <a:endParaRPr lang="en-US" sz="1000" dirty="0" smtClean="0"/>
          </a:p>
          <a:p>
            <a:pPr marL="365760" indent="-256032" eaLnBrk="1" fontAlgn="auto" hangingPunct="1">
              <a:spcAft>
                <a:spcPts val="0"/>
              </a:spcAft>
              <a:buFont typeface="Wingdings 3"/>
              <a:buChar char=""/>
              <a:defRPr/>
            </a:pPr>
            <a:r>
              <a:rPr lang="ru-RU" dirty="0" smtClean="0"/>
              <a:t>Соискатель должен обладать хорошим знанием английского языка, достаточным для обучения или реализации проекта </a:t>
            </a:r>
          </a:p>
          <a:p>
            <a:pPr marL="365760" indent="-256032" eaLnBrk="1" fontAlgn="auto" hangingPunct="1">
              <a:spcAft>
                <a:spcPts val="0"/>
              </a:spcAft>
              <a:buFont typeface="Wingdings 3"/>
              <a:buNone/>
              <a:defRPr/>
            </a:pPr>
            <a:endParaRPr lang="en-US" sz="1000" dirty="0" smtClean="0"/>
          </a:p>
          <a:p>
            <a:pPr marL="365760" indent="-256032" eaLnBrk="1" fontAlgn="auto" hangingPunct="1">
              <a:spcAft>
                <a:spcPts val="0"/>
              </a:spcAft>
              <a:buFont typeface="Wingdings 3"/>
              <a:buChar char=""/>
              <a:defRPr/>
            </a:pPr>
            <a:endParaRPr lang="en-US" dirty="0"/>
          </a:p>
        </p:txBody>
      </p:sp>
      <p:sp>
        <p:nvSpPr>
          <p:cNvPr id="4" name="Rectangle 3"/>
          <p:cNvSpPr/>
          <p:nvPr/>
        </p:nvSpPr>
        <p:spPr>
          <a:xfrm>
            <a:off x="-152400" y="152400"/>
            <a:ext cx="9369947" cy="923330"/>
          </a:xfrm>
          <a:prstGeom prst="rect">
            <a:avLst/>
          </a:prstGeom>
          <a:noFill/>
        </p:spPr>
        <p:txBody>
          <a:bodyPr>
            <a:spAutoFit/>
          </a:bodyPr>
          <a:lstStyle/>
          <a:p>
            <a:pPr algn="ctr" fontAlgn="auto">
              <a:spcBef>
                <a:spcPts val="0"/>
              </a:spcBef>
              <a:spcAft>
                <a:spcPts val="0"/>
              </a:spcAft>
              <a:defRPr/>
            </a:pPr>
            <a:r>
              <a:rPr lang="ru-RU" sz="5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Требования к соискателям </a:t>
            </a:r>
            <a:endParaRPr lang="en-US" sz="5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
        <p:nvSpPr>
          <p:cNvPr id="16388" name="TextBox 5"/>
          <p:cNvSpPr txBox="1">
            <a:spLocks noChangeArrowheads="1"/>
          </p:cNvSpPr>
          <p:nvPr/>
        </p:nvSpPr>
        <p:spPr bwMode="auto">
          <a:xfrm>
            <a:off x="152400" y="1219200"/>
            <a:ext cx="8763000" cy="646113"/>
          </a:xfrm>
          <a:prstGeom prst="rect">
            <a:avLst/>
          </a:prstGeom>
          <a:noFill/>
          <a:ln w="9525">
            <a:noFill/>
            <a:miter lim="800000"/>
            <a:headEnd/>
            <a:tailEnd/>
          </a:ln>
        </p:spPr>
        <p:txBody>
          <a:bodyPr>
            <a:spAutoFit/>
          </a:bodyPr>
          <a:lstStyle/>
          <a:p>
            <a:pPr algn="ctr"/>
            <a:r>
              <a:rPr lang="ru-RU" b="1" u="sng">
                <a:latin typeface="Lucida Sans Unicode" pitchFamily="34" charset="0"/>
              </a:rPr>
              <a:t>Требования, общие для всех программ Фулбрайта</a:t>
            </a:r>
            <a:r>
              <a:rPr lang="ru-RU">
                <a:latin typeface="Lucida Sans Unicode" pitchFamily="34" charset="0"/>
              </a:rPr>
              <a:t>:</a:t>
            </a:r>
          </a:p>
          <a:p>
            <a:endParaRPr lang="en-US">
              <a:latin typeface="Lucida Sans Unicode" pitchFamily="34" charset="0"/>
            </a:endParaRPr>
          </a:p>
        </p:txBody>
      </p:sp>
      <p:pic>
        <p:nvPicPr>
          <p:cNvPr id="16389" name="Picture 6" descr="Fulbright Logo Traditional.bmp"/>
          <p:cNvPicPr>
            <a:picLocks noChangeAspect="1"/>
          </p:cNvPicPr>
          <p:nvPr/>
        </p:nvPicPr>
        <p:blipFill>
          <a:blip r:embed="rId3" cstate="print"/>
          <a:srcRect/>
          <a:stretch>
            <a:fillRect/>
          </a:stretch>
        </p:blipFill>
        <p:spPr bwMode="auto">
          <a:xfrm>
            <a:off x="7239000" y="6172200"/>
            <a:ext cx="1676400" cy="531813"/>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ru-RU" dirty="0" smtClean="0"/>
              <a:t>Конкурс проходит в 3 тура:</a:t>
            </a:r>
            <a:endParaRPr lang="en-US" dirty="0"/>
          </a:p>
        </p:txBody>
      </p:sp>
      <p:graphicFrame>
        <p:nvGraphicFramePr>
          <p:cNvPr id="6" name="Diagram 5"/>
          <p:cNvGraphicFramePr/>
          <p:nvPr/>
        </p:nvGraphicFramePr>
        <p:xfrm>
          <a:off x="838200" y="1219200"/>
          <a:ext cx="69342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6" name="Picture 8" descr="Fulbright Logo Traditional.bmp"/>
          <p:cNvPicPr>
            <a:picLocks noChangeAspect="1"/>
          </p:cNvPicPr>
          <p:nvPr/>
        </p:nvPicPr>
        <p:blipFill>
          <a:blip r:embed="rId8" cstate="print"/>
          <a:srcRect/>
          <a:stretch>
            <a:fillRect/>
          </a:stretch>
        </p:blipFill>
        <p:spPr bwMode="auto">
          <a:xfrm>
            <a:off x="7239000" y="6172200"/>
            <a:ext cx="1676400" cy="531813"/>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graphicEl>
                                              <a:dgm id="{C8A0D4C8-3E73-4F13-9542-C8BFB483CF6D}"/>
                                            </p:graphicEl>
                                          </p:spTgt>
                                        </p:tgtEl>
                                        <p:attrNameLst>
                                          <p:attrName>style.visibility</p:attrName>
                                        </p:attrNameLst>
                                      </p:cBhvr>
                                      <p:to>
                                        <p:strVal val="visible"/>
                                      </p:to>
                                    </p:set>
                                    <p:animEffect transition="in" filter="dissolve">
                                      <p:cBhvr>
                                        <p:cTn id="7" dur="1000"/>
                                        <p:tgtEl>
                                          <p:spTgt spid="6">
                                            <p:graphicEl>
                                              <a:dgm id="{C8A0D4C8-3E73-4F13-9542-C8BFB483CF6D}"/>
                                            </p:graphic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graphicEl>
                                              <a:dgm id="{A825D724-9BA8-4288-B332-5D649106CAE0}"/>
                                            </p:graphicEl>
                                          </p:spTgt>
                                        </p:tgtEl>
                                        <p:attrNameLst>
                                          <p:attrName>style.visibility</p:attrName>
                                        </p:attrNameLst>
                                      </p:cBhvr>
                                      <p:to>
                                        <p:strVal val="visible"/>
                                      </p:to>
                                    </p:set>
                                    <p:animEffect transition="in" filter="dissolve">
                                      <p:cBhvr>
                                        <p:cTn id="11" dur="1000"/>
                                        <p:tgtEl>
                                          <p:spTgt spid="6">
                                            <p:graphicEl>
                                              <a:dgm id="{A825D724-9BA8-4288-B332-5D649106CAE0}"/>
                                            </p:graphicEl>
                                          </p:spTgt>
                                        </p:tgtEl>
                                      </p:cBhvr>
                                    </p:animEffect>
                                  </p:childTnLst>
                                </p:cTn>
                              </p:par>
                            </p:childTnLst>
                          </p:cTn>
                        </p:par>
                        <p:par>
                          <p:cTn id="12" fill="hold">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6">
                                            <p:graphicEl>
                                              <a:dgm id="{681A42C5-6AF6-4A25-AC9B-709973D162B0}"/>
                                            </p:graphicEl>
                                          </p:spTgt>
                                        </p:tgtEl>
                                        <p:attrNameLst>
                                          <p:attrName>style.visibility</p:attrName>
                                        </p:attrNameLst>
                                      </p:cBhvr>
                                      <p:to>
                                        <p:strVal val="visible"/>
                                      </p:to>
                                    </p:set>
                                    <p:animEffect transition="in" filter="dissolve">
                                      <p:cBhvr>
                                        <p:cTn id="15" dur="1000"/>
                                        <p:tgtEl>
                                          <p:spTgt spid="6">
                                            <p:graphicEl>
                                              <a:dgm id="{681A42C5-6AF6-4A25-AC9B-709973D162B0}"/>
                                            </p:graphicEl>
                                          </p:spTgt>
                                        </p:tgtEl>
                                      </p:cBhvr>
                                    </p:animEffec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6">
                                            <p:graphicEl>
                                              <a:dgm id="{28B65FD5-DB45-480F-8BE8-F2E537B3D846}"/>
                                            </p:graphicEl>
                                          </p:spTgt>
                                        </p:tgtEl>
                                        <p:attrNameLst>
                                          <p:attrName>style.visibility</p:attrName>
                                        </p:attrNameLst>
                                      </p:cBhvr>
                                      <p:to>
                                        <p:strVal val="visible"/>
                                      </p:to>
                                    </p:set>
                                    <p:animEffect transition="in" filter="dissolve">
                                      <p:cBhvr>
                                        <p:cTn id="19" dur="1000"/>
                                        <p:tgtEl>
                                          <p:spTgt spid="6">
                                            <p:graphicEl>
                                              <a:dgm id="{28B65FD5-DB45-480F-8BE8-F2E537B3D846}"/>
                                            </p:graphicEl>
                                          </p:spTgt>
                                        </p:tgtEl>
                                      </p:cBhvr>
                                    </p:animEffect>
                                  </p:childTnLst>
                                </p:cTn>
                              </p:par>
                            </p:childTnLst>
                          </p:cTn>
                        </p:par>
                        <p:par>
                          <p:cTn id="20" fill="hold">
                            <p:stCondLst>
                              <p:cond delay="4500"/>
                            </p:stCondLst>
                            <p:childTnLst>
                              <p:par>
                                <p:cTn id="21" presetID="9" presetClass="entr" presetSubtype="0" fill="hold" grpId="0" nodeType="afterEffect">
                                  <p:stCondLst>
                                    <p:cond delay="500"/>
                                  </p:stCondLst>
                                  <p:childTnLst>
                                    <p:set>
                                      <p:cBhvr>
                                        <p:cTn id="22" dur="1" fill="hold">
                                          <p:stCondLst>
                                            <p:cond delay="0"/>
                                          </p:stCondLst>
                                        </p:cTn>
                                        <p:tgtEl>
                                          <p:spTgt spid="6">
                                            <p:graphicEl>
                                              <a:dgm id="{086F9D35-39AB-4118-80D1-CE7960E071B0}"/>
                                            </p:graphicEl>
                                          </p:spTgt>
                                        </p:tgtEl>
                                        <p:attrNameLst>
                                          <p:attrName>style.visibility</p:attrName>
                                        </p:attrNameLst>
                                      </p:cBhvr>
                                      <p:to>
                                        <p:strVal val="visible"/>
                                      </p:to>
                                    </p:set>
                                    <p:animEffect transition="in" filter="dissolve">
                                      <p:cBhvr>
                                        <p:cTn id="23" dur="1000"/>
                                        <p:tgtEl>
                                          <p:spTgt spid="6">
                                            <p:graphicEl>
                                              <a:dgm id="{086F9D35-39AB-4118-80D1-CE7960E071B0}"/>
                                            </p:graphicEl>
                                          </p:spTgt>
                                        </p:tgtEl>
                                      </p:cBhvr>
                                    </p:animEffect>
                                  </p:childTnLst>
                                </p:cTn>
                              </p:par>
                            </p:childTnLst>
                          </p:cTn>
                        </p:par>
                        <p:par>
                          <p:cTn id="24" fill="hold">
                            <p:stCondLst>
                              <p:cond delay="6000"/>
                            </p:stCondLst>
                            <p:childTnLst>
                              <p:par>
                                <p:cTn id="25" presetID="9" presetClass="entr" presetSubtype="0" fill="hold" grpId="0" nodeType="afterEffect">
                                  <p:stCondLst>
                                    <p:cond delay="0"/>
                                  </p:stCondLst>
                                  <p:childTnLst>
                                    <p:set>
                                      <p:cBhvr>
                                        <p:cTn id="26" dur="1" fill="hold">
                                          <p:stCondLst>
                                            <p:cond delay="0"/>
                                          </p:stCondLst>
                                        </p:cTn>
                                        <p:tgtEl>
                                          <p:spTgt spid="6">
                                            <p:graphicEl>
                                              <a:dgm id="{15907D2F-0E65-4FB9-B39C-512F9A83A540}"/>
                                            </p:graphicEl>
                                          </p:spTgt>
                                        </p:tgtEl>
                                        <p:attrNameLst>
                                          <p:attrName>style.visibility</p:attrName>
                                        </p:attrNameLst>
                                      </p:cBhvr>
                                      <p:to>
                                        <p:strVal val="visible"/>
                                      </p:to>
                                    </p:set>
                                    <p:animEffect transition="in" filter="dissolve">
                                      <p:cBhvr>
                                        <p:cTn id="27" dur="1000"/>
                                        <p:tgtEl>
                                          <p:spTgt spid="6">
                                            <p:graphicEl>
                                              <a:dgm id="{15907D2F-0E65-4FB9-B39C-512F9A83A5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457200" y="457200"/>
            <a:ext cx="8229600" cy="4525963"/>
          </a:xfrm>
          <a:prstGeom prst="rect">
            <a:avLst/>
          </a:prstGeom>
          <a:noFill/>
          <a:ln w="9525">
            <a:noFill/>
            <a:miter lim="800000"/>
            <a:headEnd/>
            <a:tailEnd/>
          </a:ln>
        </p:spPr>
        <p:txBody>
          <a:bodyPr/>
          <a:lstStyle/>
          <a:p>
            <a:pPr marL="342900" indent="-342900">
              <a:spcBef>
                <a:spcPts val="400"/>
              </a:spcBef>
              <a:buClr>
                <a:schemeClr val="accent1"/>
              </a:buClr>
              <a:buSzPct val="68000"/>
              <a:buFont typeface="Wingdings 3" pitchFamily="18" charset="2"/>
              <a:buNone/>
            </a:pPr>
            <a:r>
              <a:rPr lang="ru-RU" sz="3200">
                <a:latin typeface="Lucida Sans Unicode" pitchFamily="34" charset="0"/>
                <a:sym typeface="Wingdings 2" pitchFamily="18" charset="2"/>
              </a:rPr>
              <a:t>	</a:t>
            </a:r>
            <a:r>
              <a:rPr lang="ru-RU">
                <a:latin typeface="Lucida Sans Unicode" pitchFamily="34" charset="0"/>
                <a:sym typeface="Wingdings 2" pitchFamily="18" charset="2"/>
              </a:rPr>
              <a:t> 	</a:t>
            </a:r>
            <a:r>
              <a:rPr lang="ru-RU">
                <a:latin typeface="Lucida Sans Unicode" pitchFamily="34" charset="0"/>
              </a:rPr>
              <a:t>Будут рассмотрены результаты экзаменов TOEFL или/и GRE 	(для студенческих программ). </a:t>
            </a:r>
            <a:br>
              <a:rPr lang="ru-RU">
                <a:latin typeface="Lucida Sans Unicode" pitchFamily="34" charset="0"/>
              </a:rPr>
            </a:br>
            <a:r>
              <a:rPr lang="ru-RU">
                <a:latin typeface="Lucida Sans Unicode" pitchFamily="34" charset="0"/>
              </a:rPr>
              <a:t/>
            </a:r>
            <a:br>
              <a:rPr lang="ru-RU">
                <a:latin typeface="Lucida Sans Unicode" pitchFamily="34" charset="0"/>
              </a:rPr>
            </a:br>
            <a:r>
              <a:rPr lang="ru-RU" sz="3200">
                <a:latin typeface="Lucida Sans Unicode" pitchFamily="34" charset="0"/>
                <a:sym typeface="Wingdings 2" pitchFamily="18" charset="2"/>
              </a:rPr>
              <a:t>  </a:t>
            </a:r>
            <a:r>
              <a:rPr lang="ru-RU">
                <a:latin typeface="Lucida Sans Unicode" pitchFamily="34" charset="0"/>
              </a:rPr>
              <a:t>Институт международного образования/</a:t>
            </a:r>
            <a:r>
              <a:rPr lang="es-US">
                <a:latin typeface="Lucida Sans Unicode" pitchFamily="34" charset="0"/>
              </a:rPr>
              <a:t>CIES (</a:t>
            </a:r>
            <a:r>
              <a:rPr lang="ru-RU">
                <a:latin typeface="Lucida Sans Unicode" pitchFamily="34" charset="0"/>
              </a:rPr>
              <a:t>для ученых) 	подтвердит факт участника распределения в один из 	университетов США.</a:t>
            </a:r>
            <a:br>
              <a:rPr lang="ru-RU">
                <a:latin typeface="Lucida Sans Unicode" pitchFamily="34" charset="0"/>
              </a:rPr>
            </a:br>
            <a:r>
              <a:rPr lang="ru-RU">
                <a:latin typeface="Lucida Sans Unicode" pitchFamily="34" charset="0"/>
              </a:rPr>
              <a:t/>
            </a:r>
            <a:br>
              <a:rPr lang="ru-RU">
                <a:latin typeface="Lucida Sans Unicode" pitchFamily="34" charset="0"/>
              </a:rPr>
            </a:br>
            <a:r>
              <a:rPr lang="ru-RU" sz="3200">
                <a:latin typeface="Lucida Sans Unicode" pitchFamily="34" charset="0"/>
                <a:sym typeface="Wingdings 2" pitchFamily="18" charset="2"/>
              </a:rPr>
              <a:t></a:t>
            </a:r>
            <a:r>
              <a:rPr lang="ru-RU" sz="3200">
                <a:latin typeface="Lucida Sans Unicode" pitchFamily="34" charset="0"/>
              </a:rPr>
              <a:t> 	</a:t>
            </a:r>
            <a:r>
              <a:rPr lang="ru-RU">
                <a:latin typeface="Lucida Sans Unicode" pitchFamily="34" charset="0"/>
              </a:rPr>
              <a:t>Кандидатура участника будет одобрена Советом по 	иностранным стипендиям Дж. Уильяма Фулбрайта.</a:t>
            </a:r>
            <a:br>
              <a:rPr lang="ru-RU">
                <a:latin typeface="Lucida Sans Unicode" pitchFamily="34" charset="0"/>
              </a:rPr>
            </a:br>
            <a:r>
              <a:rPr lang="ru-RU">
                <a:latin typeface="Lucida Sans Unicode" pitchFamily="34" charset="0"/>
              </a:rPr>
              <a:t/>
            </a:r>
            <a:br>
              <a:rPr lang="ru-RU">
                <a:latin typeface="Lucida Sans Unicode" pitchFamily="34" charset="0"/>
              </a:rPr>
            </a:br>
            <a:r>
              <a:rPr lang="ru-RU" sz="3200">
                <a:latin typeface="Lucida Sans Unicode" pitchFamily="34" charset="0"/>
                <a:sym typeface="Wingdings 2" pitchFamily="18" charset="2"/>
              </a:rPr>
              <a:t>	</a:t>
            </a:r>
            <a:r>
              <a:rPr lang="ru-RU">
                <a:latin typeface="Lucida Sans Unicode" pitchFamily="34" charset="0"/>
              </a:rPr>
              <a:t>Финалисты конкурса обязаны заполнить ON-LINE 	APPLICATION по требованию офиса программы (в случае, 	если они подавали документы на конкурс другим способом).</a:t>
            </a:r>
            <a:br>
              <a:rPr lang="ru-RU">
                <a:latin typeface="Lucida Sans Unicode" pitchFamily="34" charset="0"/>
              </a:rPr>
            </a:br>
            <a:r>
              <a:rPr lang="ru-RU">
                <a:latin typeface="Lucida Sans Unicode" pitchFamily="34" charset="0"/>
              </a:rPr>
              <a:t/>
            </a:r>
            <a:br>
              <a:rPr lang="ru-RU">
                <a:latin typeface="Lucida Sans Unicode" pitchFamily="34" charset="0"/>
              </a:rPr>
            </a:br>
            <a:r>
              <a:rPr lang="ru-RU" sz="3200">
                <a:latin typeface="Lucida Sans Unicode" pitchFamily="34" charset="0"/>
                <a:sym typeface="Wingdings 2" pitchFamily="18" charset="2"/>
              </a:rPr>
              <a:t></a:t>
            </a:r>
            <a:r>
              <a:rPr lang="ru-RU" sz="3200">
                <a:latin typeface="Lucida Sans Unicode" pitchFamily="34" charset="0"/>
              </a:rPr>
              <a:t> </a:t>
            </a:r>
            <a:r>
              <a:rPr lang="ru-RU">
                <a:latin typeface="Lucida Sans Unicode" pitchFamily="34" charset="0"/>
              </a:rPr>
              <a:t> 	Финалисты конкурса обязаны представить заполненную и 	утвержденную медицинскую форму, которая должна быть 	одобрена медицинской комиссией в США.</a:t>
            </a:r>
          </a:p>
        </p:txBody>
      </p:sp>
      <p:pic>
        <p:nvPicPr>
          <p:cNvPr id="20483" name="Picture 6" descr="Fulbright Logo Traditional.bmp"/>
          <p:cNvPicPr>
            <a:picLocks noChangeAspect="1"/>
          </p:cNvPicPr>
          <p:nvPr/>
        </p:nvPicPr>
        <p:blipFill>
          <a:blip r:embed="rId3" cstate="print"/>
          <a:srcRect/>
          <a:stretch>
            <a:fillRect/>
          </a:stretch>
        </p:blipFill>
        <p:spPr bwMode="auto">
          <a:xfrm>
            <a:off x="7239000" y="6172200"/>
            <a:ext cx="1676400" cy="531813"/>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ru-RU" dirty="0" smtClean="0"/>
              <a:t>2007-2008 </a:t>
            </a:r>
            <a:r>
              <a:rPr lang="en-US" dirty="0" smtClean="0"/>
              <a:t>– FLTA (Foreign Language Teaching Assistant Program)</a:t>
            </a:r>
            <a:r>
              <a:rPr lang="ru-RU" dirty="0" smtClean="0"/>
              <a:t>, Программа для преподавателей английского языка, Москва</a:t>
            </a:r>
          </a:p>
          <a:p>
            <a:r>
              <a:rPr lang="ru-RU" dirty="0" smtClean="0"/>
              <a:t>2008-2009 – </a:t>
            </a:r>
            <a:r>
              <a:rPr lang="en-US" dirty="0" smtClean="0"/>
              <a:t>FLTA</a:t>
            </a:r>
            <a:r>
              <a:rPr lang="ru-RU" dirty="0" smtClean="0"/>
              <a:t>, Москва</a:t>
            </a:r>
          </a:p>
          <a:p>
            <a:r>
              <a:rPr lang="ru-RU" dirty="0" smtClean="0"/>
              <a:t>2009-2010 – </a:t>
            </a:r>
            <a:r>
              <a:rPr lang="en-US" dirty="0" smtClean="0"/>
              <a:t>FLTA Semifinalist</a:t>
            </a:r>
            <a:r>
              <a:rPr lang="ru-RU" dirty="0" smtClean="0"/>
              <a:t>, Москва</a:t>
            </a:r>
            <a:endParaRPr lang="en-US" dirty="0" smtClean="0"/>
          </a:p>
          <a:p>
            <a:r>
              <a:rPr lang="en-US" dirty="0" smtClean="0"/>
              <a:t>2009-2010 – FLTA Finalist, FLTA Alumni Colgate University, Hamilton, NY</a:t>
            </a:r>
          </a:p>
          <a:p>
            <a:r>
              <a:rPr lang="en-US" dirty="0" smtClean="0"/>
              <a:t>2013 – </a:t>
            </a:r>
            <a:r>
              <a:rPr lang="ru-RU" dirty="0" smtClean="0"/>
              <a:t>опубликована статья </a:t>
            </a:r>
            <a:r>
              <a:rPr lang="en-US" dirty="0" smtClean="0"/>
              <a:t>“The Fulbright Foreign Language Teaching Experience” </a:t>
            </a:r>
            <a:r>
              <a:rPr lang="ru-RU" dirty="0" smtClean="0"/>
              <a:t>в юбилейном выпуске «Российский вестник программы Фулбрайт»</a:t>
            </a:r>
            <a:endParaRPr lang="en-US" dirty="0" smtClean="0"/>
          </a:p>
          <a:p>
            <a:r>
              <a:rPr lang="en-US" dirty="0" smtClean="0"/>
              <a:t>2014 – </a:t>
            </a:r>
            <a:r>
              <a:rPr lang="ru-RU" dirty="0" smtClean="0"/>
              <a:t>грант </a:t>
            </a:r>
            <a:r>
              <a:rPr lang="en-US" dirty="0" smtClean="0"/>
              <a:t>VGS-15-16</a:t>
            </a:r>
            <a:r>
              <a:rPr lang="ru-RU" dirty="0" smtClean="0"/>
              <a:t>, Москва</a:t>
            </a:r>
            <a:endParaRPr lang="en-US" dirty="0"/>
          </a:p>
        </p:txBody>
      </p:sp>
      <p:sp>
        <p:nvSpPr>
          <p:cNvPr id="3" name="Title 2"/>
          <p:cNvSpPr>
            <a:spLocks noGrp="1"/>
          </p:cNvSpPr>
          <p:nvPr>
            <p:ph type="title"/>
          </p:nvPr>
        </p:nvSpPr>
        <p:spPr/>
        <p:txBody>
          <a:bodyPr>
            <a:noAutofit/>
          </a:bodyPr>
          <a:lstStyle/>
          <a:p>
            <a:r>
              <a:rPr lang="ru-RU" sz="2800" dirty="0" smtClean="0"/>
              <a:t>Участие в рамках международной академической мобильности Черниговского М.В. в грантовых проектах Фулбрайта</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ru-RU" dirty="0" smtClean="0"/>
              <a:t>Университет Колгейт</a:t>
            </a:r>
            <a:br>
              <a:rPr lang="ru-RU" dirty="0" smtClean="0"/>
            </a:br>
            <a:r>
              <a:rPr lang="en-US" dirty="0" smtClean="0"/>
              <a:t>Colgate University</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a:xfrm>
            <a:off x="5715000" y="2286000"/>
            <a:ext cx="2895600" cy="4385869"/>
          </a:xfrm>
          <a:noFill/>
          <a:ln/>
        </p:spPr>
      </p:pic>
      <p:pic>
        <p:nvPicPr>
          <p:cNvPr id="5" name="Picture 8" descr="DSCF7610"/>
          <p:cNvPicPr>
            <a:picLocks noChangeAspect="1" noChangeArrowheads="1"/>
          </p:cNvPicPr>
          <p:nvPr/>
        </p:nvPicPr>
        <p:blipFill>
          <a:blip r:embed="rId3" cstate="print"/>
          <a:srcRect/>
          <a:stretch>
            <a:fillRect/>
          </a:stretch>
        </p:blipFill>
        <p:spPr bwMode="auto">
          <a:xfrm>
            <a:off x="2971800" y="1828800"/>
            <a:ext cx="2376488" cy="1787525"/>
          </a:xfrm>
          <a:prstGeom prst="rect">
            <a:avLst/>
          </a:prstGeom>
          <a:noFill/>
          <a:ln w="9525">
            <a:noFill/>
            <a:miter lim="800000"/>
            <a:headEnd/>
            <a:tailEnd/>
          </a:ln>
        </p:spPr>
      </p:pic>
      <p:pic>
        <p:nvPicPr>
          <p:cNvPr id="6" name="Picture 7" descr="DSCF7651"/>
          <p:cNvPicPr>
            <a:picLocks noChangeAspect="1" noChangeArrowheads="1"/>
          </p:cNvPicPr>
          <p:nvPr/>
        </p:nvPicPr>
        <p:blipFill>
          <a:blip r:embed="rId4" cstate="print"/>
          <a:srcRect/>
          <a:stretch>
            <a:fillRect/>
          </a:stretch>
        </p:blipFill>
        <p:spPr bwMode="auto">
          <a:xfrm>
            <a:off x="2514600" y="4114800"/>
            <a:ext cx="2667000" cy="2011800"/>
          </a:xfrm>
          <a:prstGeom prst="rect">
            <a:avLst/>
          </a:prstGeom>
          <a:noFill/>
          <a:ln w="9525">
            <a:noFill/>
            <a:miter lim="800000"/>
            <a:headEnd/>
            <a:tailEnd/>
          </a:ln>
        </p:spPr>
      </p:pic>
      <p:pic>
        <p:nvPicPr>
          <p:cNvPr id="7" name="Picture 5" descr="Чикаго и всякая всячина 167"/>
          <p:cNvPicPr>
            <a:picLocks noChangeAspect="1" noChangeArrowheads="1"/>
          </p:cNvPicPr>
          <p:nvPr/>
        </p:nvPicPr>
        <p:blipFill>
          <a:blip r:embed="rId5" cstate="print"/>
          <a:srcRect/>
          <a:stretch>
            <a:fillRect/>
          </a:stretch>
        </p:blipFill>
        <p:spPr bwMode="auto">
          <a:xfrm>
            <a:off x="6324600" y="228600"/>
            <a:ext cx="2232025" cy="1627187"/>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533400" y="1981200"/>
            <a:ext cx="2159000" cy="1671637"/>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rcRect/>
          <a:stretch>
            <a:fillRect/>
          </a:stretch>
        </p:blipFill>
        <p:spPr bwMode="auto">
          <a:xfrm>
            <a:off x="304800" y="4114800"/>
            <a:ext cx="1657350" cy="1243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ru-RU" dirty="0" smtClean="0"/>
              <a:t>Основан в 1819 г.</a:t>
            </a:r>
            <a:endParaRPr lang="en-US" dirty="0" smtClean="0"/>
          </a:p>
          <a:p>
            <a:pPr lvl="0"/>
            <a:r>
              <a:rPr lang="ru-RU" dirty="0" smtClean="0"/>
              <a:t>Назван в честь Уильяма Колгейта, основателя известной косметической компании «Колгейт», оказавшего в своего время значительную финансовую поддержку. </a:t>
            </a:r>
            <a:endParaRPr lang="en-US" dirty="0" smtClean="0"/>
          </a:p>
          <a:p>
            <a:pPr lvl="0"/>
            <a:r>
              <a:rPr lang="ru-RU" dirty="0" smtClean="0"/>
              <a:t>Расположен в штате Нью-Йорк, (</a:t>
            </a:r>
            <a:r>
              <a:rPr lang="en-US" dirty="0" smtClean="0"/>
              <a:t>Central New York</a:t>
            </a:r>
            <a:r>
              <a:rPr lang="ru-RU" dirty="0" smtClean="0"/>
              <a:t>), Хэмильтон (</a:t>
            </a:r>
            <a:r>
              <a:rPr lang="en-US" dirty="0" smtClean="0"/>
              <a:t>Hamilton).</a:t>
            </a:r>
          </a:p>
          <a:p>
            <a:pPr lvl="0"/>
            <a:r>
              <a:rPr lang="ru-RU" dirty="0" smtClean="0"/>
              <a:t>Частный гуманитарный колледж \ университет (</a:t>
            </a:r>
            <a:r>
              <a:rPr lang="en-US" dirty="0" smtClean="0"/>
              <a:t>liberal arts college</a:t>
            </a:r>
            <a:r>
              <a:rPr lang="ru-RU" dirty="0" smtClean="0"/>
              <a:t>).   </a:t>
            </a:r>
            <a:endParaRPr lang="en-US" dirty="0" smtClean="0"/>
          </a:p>
          <a:p>
            <a:pPr lvl="0"/>
            <a:r>
              <a:rPr lang="ru-RU" dirty="0" smtClean="0"/>
              <a:t>Входит в топ-20 лучших частных заведений в США </a:t>
            </a:r>
            <a:r>
              <a:rPr lang="en-US" dirty="0" smtClean="0"/>
              <a:t> (1</a:t>
            </a:r>
            <a:r>
              <a:rPr lang="ru-RU" dirty="0" smtClean="0"/>
              <a:t>3</a:t>
            </a:r>
            <a:r>
              <a:rPr lang="en-US" dirty="0" smtClean="0"/>
              <a:t> </a:t>
            </a:r>
            <a:r>
              <a:rPr lang="ru-RU" dirty="0" smtClean="0"/>
              <a:t>место) и занимает 38 место лучших американских университетов по данным </a:t>
            </a:r>
            <a:r>
              <a:rPr lang="en-US" dirty="0" smtClean="0"/>
              <a:t>Forbes 2014-2015. </a:t>
            </a:r>
          </a:p>
          <a:p>
            <a:endParaRPr lang="en-US" dirty="0"/>
          </a:p>
        </p:txBody>
      </p:sp>
      <p:sp>
        <p:nvSpPr>
          <p:cNvPr id="3" name="Title 2"/>
          <p:cNvSpPr>
            <a:spLocks noGrp="1"/>
          </p:cNvSpPr>
          <p:nvPr>
            <p:ph type="title"/>
          </p:nvPr>
        </p:nvSpPr>
        <p:spPr/>
        <p:txBody>
          <a:bodyPr>
            <a:normAutofit fontScale="90000"/>
          </a:bodyPr>
          <a:lstStyle/>
          <a:p>
            <a:r>
              <a:rPr lang="ru-RU" dirty="0" smtClean="0"/>
              <a:t>Университет Колгейт</a:t>
            </a:r>
            <a:br>
              <a:rPr lang="ru-RU" dirty="0" smtClean="0"/>
            </a:br>
            <a:r>
              <a:rPr lang="en-US" dirty="0" smtClean="0"/>
              <a:t>Colgate University</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019800" y="0"/>
            <a:ext cx="3124200" cy="1736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ru-RU" dirty="0" smtClean="0">
                <a:hlinkClick r:id="rId2"/>
              </a:rPr>
              <a:t>Британский Совет</a:t>
            </a:r>
            <a:r>
              <a:rPr lang="ru-RU" dirty="0" smtClean="0"/>
              <a:t> </a:t>
            </a:r>
          </a:p>
          <a:p>
            <a:r>
              <a:rPr lang="ru-RU" dirty="0" smtClean="0"/>
              <a:t>Британский Совет в России реализует ряд проектов, направленных на укрепление плодотворного сотрудничества России и Великобритании в сфере высшего образования. «Мы работаем с руководством вузов, преподавателями, учёными, аспирантами и студентами, а также с правительственными организациями в обеих странах с целью налаживания двустороннего диалога и активного обмена опытом». </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ru-RU" dirty="0" smtClean="0"/>
              <a:t>Преподавательский состав: </a:t>
            </a:r>
            <a:r>
              <a:rPr lang="en-US" dirty="0" smtClean="0"/>
              <a:t>294</a:t>
            </a:r>
            <a:r>
              <a:rPr lang="ru-RU" dirty="0" smtClean="0"/>
              <a:t>.</a:t>
            </a:r>
            <a:endParaRPr lang="en-US" dirty="0" smtClean="0"/>
          </a:p>
          <a:p>
            <a:pPr lvl="0"/>
            <a:r>
              <a:rPr lang="ru-RU" dirty="0" smtClean="0"/>
              <a:t>Количество учащихся: 2 </a:t>
            </a:r>
            <a:r>
              <a:rPr lang="en-US" dirty="0" smtClean="0"/>
              <a:t>927</a:t>
            </a:r>
            <a:r>
              <a:rPr lang="ru-RU" dirty="0" smtClean="0"/>
              <a:t>.</a:t>
            </a:r>
            <a:endParaRPr lang="en-US" dirty="0" smtClean="0"/>
          </a:p>
          <a:p>
            <a:pPr lvl="0"/>
            <a:r>
              <a:rPr lang="ru-RU" dirty="0" smtClean="0"/>
              <a:t>Выпускник получает степень бакалавра искусств(</a:t>
            </a:r>
            <a:r>
              <a:rPr lang="en-US" dirty="0" smtClean="0"/>
              <a:t>BA</a:t>
            </a:r>
            <a:r>
              <a:rPr lang="ru-RU" dirty="0" smtClean="0"/>
              <a:t>, </a:t>
            </a:r>
            <a:r>
              <a:rPr lang="en-US" dirty="0" smtClean="0"/>
              <a:t>or AB</a:t>
            </a:r>
            <a:r>
              <a:rPr lang="ru-RU" dirty="0" smtClean="0"/>
              <a:t>, </a:t>
            </a:r>
            <a:r>
              <a:rPr lang="en-US" dirty="0" smtClean="0"/>
              <a:t>Bachelor of Arts</a:t>
            </a:r>
            <a:r>
              <a:rPr lang="ru-RU" dirty="0" smtClean="0"/>
              <a:t>). Также учащиеся могут получить степень магистра искусств (</a:t>
            </a:r>
            <a:r>
              <a:rPr lang="en-US" dirty="0" smtClean="0"/>
              <a:t>MA</a:t>
            </a:r>
            <a:r>
              <a:rPr lang="ru-RU" dirty="0" smtClean="0"/>
              <a:t>, </a:t>
            </a:r>
            <a:r>
              <a:rPr lang="en-US" dirty="0" smtClean="0"/>
              <a:t>Master of Arts</a:t>
            </a:r>
            <a:r>
              <a:rPr lang="ru-RU"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ru-RU" dirty="0" smtClean="0"/>
              <a:t>Университет Колгейт</a:t>
            </a:r>
            <a:br>
              <a:rPr lang="ru-RU" dirty="0" smtClean="0"/>
            </a:br>
            <a:r>
              <a:rPr lang="en-US" dirty="0" smtClean="0"/>
              <a:t>Colgate University</a:t>
            </a:r>
            <a:endParaRPr lang="en-US" dirty="0"/>
          </a:p>
        </p:txBody>
      </p:sp>
      <p:pic>
        <p:nvPicPr>
          <p:cNvPr id="4" name="Picture 6" descr="校园生活 006"/>
          <p:cNvPicPr>
            <a:picLocks noChangeAspect="1" noChangeArrowheads="1"/>
          </p:cNvPicPr>
          <p:nvPr/>
        </p:nvPicPr>
        <p:blipFill>
          <a:blip r:embed="rId2" cstate="print"/>
          <a:srcRect/>
          <a:stretch>
            <a:fillRect/>
          </a:stretch>
        </p:blipFill>
        <p:spPr bwMode="auto">
          <a:xfrm>
            <a:off x="6705600" y="0"/>
            <a:ext cx="2438400" cy="1624948"/>
          </a:xfrm>
          <a:prstGeom prst="rect">
            <a:avLst/>
          </a:prstGeom>
          <a:noFill/>
          <a:ln w="9525">
            <a:noFill/>
            <a:miter lim="800000"/>
            <a:headEnd/>
            <a:tailEnd/>
          </a:ln>
        </p:spPr>
      </p:pic>
      <p:pic>
        <p:nvPicPr>
          <p:cNvPr id="5" name="Picture 4" descr="campus club 006"/>
          <p:cNvPicPr>
            <a:picLocks noChangeAspect="1" noChangeArrowheads="1"/>
          </p:cNvPicPr>
          <p:nvPr/>
        </p:nvPicPr>
        <p:blipFill>
          <a:blip r:embed="rId3" cstate="print"/>
          <a:srcRect/>
          <a:stretch>
            <a:fillRect/>
          </a:stretch>
        </p:blipFill>
        <p:spPr bwMode="auto">
          <a:xfrm>
            <a:off x="6019800" y="4343400"/>
            <a:ext cx="2819400" cy="2023941"/>
          </a:xfrm>
          <a:prstGeom prst="rect">
            <a:avLst/>
          </a:prstGeom>
          <a:noFill/>
          <a:ln w="9525">
            <a:noFill/>
            <a:miter lim="800000"/>
            <a:headEnd/>
            <a:tailEnd/>
          </a:ln>
        </p:spPr>
      </p:pic>
      <p:pic>
        <p:nvPicPr>
          <p:cNvPr id="6" name="Picture 4" descr="DSCF9190"/>
          <p:cNvPicPr>
            <a:picLocks noChangeAspect="1" noChangeArrowheads="1"/>
          </p:cNvPicPr>
          <p:nvPr/>
        </p:nvPicPr>
        <p:blipFill>
          <a:blip r:embed="rId4" cstate="print"/>
          <a:srcRect/>
          <a:stretch>
            <a:fillRect/>
          </a:stretch>
        </p:blipFill>
        <p:spPr bwMode="auto">
          <a:xfrm>
            <a:off x="2895600" y="4343400"/>
            <a:ext cx="2819400" cy="211480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ru-RU" dirty="0" smtClean="0"/>
              <a:t>Педагогика и проблемы образования</a:t>
            </a:r>
            <a:endParaRPr lang="en-US" dirty="0" smtClean="0"/>
          </a:p>
          <a:p>
            <a:pPr lvl="0"/>
            <a:r>
              <a:rPr lang="ru-RU" dirty="0" smtClean="0"/>
              <a:t>Социология и социологические исследования</a:t>
            </a:r>
            <a:endParaRPr lang="en-US" dirty="0" smtClean="0"/>
          </a:p>
          <a:p>
            <a:pPr lvl="0"/>
            <a:r>
              <a:rPr lang="ru-RU" dirty="0" smtClean="0"/>
              <a:t>Политология</a:t>
            </a:r>
            <a:endParaRPr lang="en-US" dirty="0" smtClean="0"/>
          </a:p>
          <a:p>
            <a:pPr lvl="0"/>
            <a:r>
              <a:rPr lang="ru-RU" dirty="0" smtClean="0"/>
              <a:t>Антропология</a:t>
            </a:r>
            <a:endParaRPr lang="en-US" dirty="0" smtClean="0"/>
          </a:p>
          <a:p>
            <a:pPr lvl="0"/>
            <a:r>
              <a:rPr lang="ru-RU" dirty="0" smtClean="0"/>
              <a:t>Экономика</a:t>
            </a:r>
            <a:endParaRPr lang="en-US" dirty="0" smtClean="0"/>
          </a:p>
          <a:p>
            <a:pPr lvl="0"/>
            <a:r>
              <a:rPr lang="ru-RU" dirty="0" smtClean="0"/>
              <a:t>Право и юриспруденция</a:t>
            </a:r>
            <a:endParaRPr lang="en-US" dirty="0" smtClean="0"/>
          </a:p>
          <a:p>
            <a:pPr lvl="0"/>
            <a:r>
              <a:rPr lang="ru-RU" dirty="0" smtClean="0"/>
              <a:t>Экология и здравоохранение</a:t>
            </a:r>
            <a:endParaRPr lang="en-US" dirty="0" smtClean="0"/>
          </a:p>
          <a:p>
            <a:pPr lvl="0"/>
            <a:r>
              <a:rPr lang="ru-RU" dirty="0" smtClean="0"/>
              <a:t>Литература</a:t>
            </a:r>
            <a:endParaRPr lang="en-US" dirty="0" smtClean="0"/>
          </a:p>
          <a:p>
            <a:pPr lvl="0"/>
            <a:r>
              <a:rPr lang="ru-RU" dirty="0" smtClean="0"/>
              <a:t>Искусство и теория искусства</a:t>
            </a:r>
            <a:endParaRPr lang="en-US" dirty="0" smtClean="0"/>
          </a:p>
          <a:p>
            <a:pPr lvl="0"/>
            <a:r>
              <a:rPr lang="ru-RU" dirty="0" smtClean="0"/>
              <a:t>Гендерные науки</a:t>
            </a:r>
            <a:endParaRPr lang="en-US" dirty="0" smtClean="0"/>
          </a:p>
          <a:p>
            <a:pPr lvl="0"/>
            <a:r>
              <a:rPr lang="ru-RU" dirty="0" smtClean="0"/>
              <a:t>Изучение языков и культур иноязычных стран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ru-RU" dirty="0" smtClean="0"/>
              <a:t>Основные дисциплины и научные направления университета</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7922989" y="1905000"/>
            <a:ext cx="1221011" cy="1467797"/>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6248400" y="3276600"/>
            <a:ext cx="2133600" cy="1333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ru-RU" dirty="0" smtClean="0"/>
              <a:t>Испанский</a:t>
            </a:r>
            <a:endParaRPr lang="en-US" dirty="0" smtClean="0"/>
          </a:p>
          <a:p>
            <a:pPr lvl="0"/>
            <a:r>
              <a:rPr lang="ru-RU" dirty="0" smtClean="0"/>
              <a:t>Китайский</a:t>
            </a:r>
            <a:endParaRPr lang="en-US" dirty="0" smtClean="0"/>
          </a:p>
          <a:p>
            <a:pPr lvl="0"/>
            <a:r>
              <a:rPr lang="ru-RU" dirty="0" smtClean="0"/>
              <a:t>Японский</a:t>
            </a:r>
            <a:endParaRPr lang="en-US" dirty="0" smtClean="0"/>
          </a:p>
          <a:p>
            <a:pPr lvl="0"/>
            <a:r>
              <a:rPr lang="ru-RU" dirty="0" smtClean="0"/>
              <a:t>Французский</a:t>
            </a:r>
            <a:endParaRPr lang="en-US" dirty="0" smtClean="0"/>
          </a:p>
          <a:p>
            <a:pPr lvl="0"/>
            <a:r>
              <a:rPr lang="ru-RU" dirty="0" smtClean="0"/>
              <a:t>Немецкий</a:t>
            </a:r>
            <a:endParaRPr lang="en-US" dirty="0" smtClean="0"/>
          </a:p>
          <a:p>
            <a:pPr lvl="0"/>
            <a:r>
              <a:rPr lang="ru-RU" b="1" dirty="0" smtClean="0"/>
              <a:t>Русский</a:t>
            </a:r>
            <a:endParaRPr lang="en-US" b="1" dirty="0" smtClean="0"/>
          </a:p>
          <a:p>
            <a:pPr lvl="0"/>
            <a:r>
              <a:rPr lang="ru-RU" dirty="0" smtClean="0"/>
              <a:t>Итальянский</a:t>
            </a:r>
            <a:endParaRPr lang="en-US" dirty="0" smtClean="0"/>
          </a:p>
          <a:p>
            <a:pPr lvl="0"/>
            <a:r>
              <a:rPr lang="ru-RU" dirty="0" smtClean="0"/>
              <a:t>Иврит</a:t>
            </a:r>
            <a:endParaRPr lang="en-US" dirty="0" smtClean="0"/>
          </a:p>
          <a:p>
            <a:pPr lvl="0"/>
            <a:r>
              <a:rPr lang="ru-RU" dirty="0" smtClean="0"/>
              <a:t>Греческий</a:t>
            </a:r>
            <a:endParaRPr lang="en-US" dirty="0" smtClean="0"/>
          </a:p>
          <a:p>
            <a:pPr lvl="0"/>
            <a:r>
              <a:rPr lang="ru-RU" dirty="0" smtClean="0"/>
              <a:t>Арабский</a:t>
            </a:r>
            <a:endParaRPr lang="en-US" dirty="0" smtClean="0"/>
          </a:p>
          <a:p>
            <a:pPr lvl="0"/>
            <a:r>
              <a:rPr lang="ru-RU" dirty="0" smtClean="0"/>
              <a:t>Латинский</a:t>
            </a:r>
            <a:endParaRPr lang="en-US" dirty="0" smtClean="0"/>
          </a:p>
        </p:txBody>
      </p:sp>
      <p:sp>
        <p:nvSpPr>
          <p:cNvPr id="3" name="Title 2"/>
          <p:cNvSpPr>
            <a:spLocks noGrp="1"/>
          </p:cNvSpPr>
          <p:nvPr>
            <p:ph type="title"/>
          </p:nvPr>
        </p:nvSpPr>
        <p:spPr/>
        <p:txBody>
          <a:bodyPr>
            <a:normAutofit fontScale="90000"/>
          </a:bodyPr>
          <a:lstStyle/>
          <a:p>
            <a:r>
              <a:rPr lang="ru-RU" u="sng" dirty="0" smtClean="0"/>
              <a:t>Изучение иностранных языков</a:t>
            </a:r>
            <a:r>
              <a:rPr lang="en-US" dirty="0" smtClean="0"/>
              <a:t/>
            </a:r>
            <a:br>
              <a:rPr lang="en-US" dirty="0" smtClean="0"/>
            </a:br>
            <a:endParaRPr lang="en-US" dirty="0"/>
          </a:p>
        </p:txBody>
      </p:sp>
      <p:pic>
        <p:nvPicPr>
          <p:cNvPr id="1027" name="Picture 3" descr="C:\Users\Maxim Chernigovskiy\Pictures\From Colgate 2009-2010\New Pics\S1033943.JPG"/>
          <p:cNvPicPr>
            <a:picLocks noChangeAspect="1" noChangeArrowheads="1"/>
          </p:cNvPicPr>
          <p:nvPr/>
        </p:nvPicPr>
        <p:blipFill>
          <a:blip r:embed="rId2" cstate="print"/>
          <a:srcRect/>
          <a:stretch>
            <a:fillRect/>
          </a:stretch>
        </p:blipFill>
        <p:spPr bwMode="auto">
          <a:xfrm>
            <a:off x="6223000" y="838200"/>
            <a:ext cx="2921000" cy="2190750"/>
          </a:xfrm>
          <a:prstGeom prst="rect">
            <a:avLst/>
          </a:prstGeom>
          <a:noFill/>
        </p:spPr>
      </p:pic>
      <p:pic>
        <p:nvPicPr>
          <p:cNvPr id="1029" name="Picture 5" descr="C:\Users\Maxim Chernigovskiy\Pictures\From Colgate 2009-2010\Madison from Xiaoou, August 19-23 2009\Madison Orientation\Madison 045.jpg"/>
          <p:cNvPicPr>
            <a:picLocks noChangeAspect="1" noChangeArrowheads="1"/>
          </p:cNvPicPr>
          <p:nvPr/>
        </p:nvPicPr>
        <p:blipFill>
          <a:blip r:embed="rId3" cstate="print"/>
          <a:srcRect/>
          <a:stretch>
            <a:fillRect/>
          </a:stretch>
        </p:blipFill>
        <p:spPr bwMode="auto">
          <a:xfrm>
            <a:off x="4038600" y="2667000"/>
            <a:ext cx="2895600" cy="2171700"/>
          </a:xfrm>
          <a:prstGeom prst="rect">
            <a:avLst/>
          </a:prstGeom>
          <a:noFill/>
        </p:spPr>
      </p:pic>
      <p:pic>
        <p:nvPicPr>
          <p:cNvPr id="8" name="Picture 2" descr="C:\Users\Maxim Chernigovskiy\Pictures\From Colgate 2009-2010\Madison from Xiaoou, August 19-23 2009\Madison Orientation\Madison 035.jpg"/>
          <p:cNvPicPr>
            <a:picLocks noChangeAspect="1" noChangeArrowheads="1"/>
          </p:cNvPicPr>
          <p:nvPr/>
        </p:nvPicPr>
        <p:blipFill>
          <a:blip r:embed="rId4" cstate="print"/>
          <a:srcRect/>
          <a:stretch>
            <a:fillRect/>
          </a:stretch>
        </p:blipFill>
        <p:spPr bwMode="auto">
          <a:xfrm>
            <a:off x="5943600" y="4648200"/>
            <a:ext cx="2438400" cy="1828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ru-RU" dirty="0" smtClean="0"/>
              <a:t>3 уровня = 3 года основного активного обучения, рассчитанного на 5-6 семестров:</a:t>
            </a:r>
            <a:endParaRPr lang="en-US" dirty="0" smtClean="0"/>
          </a:p>
          <a:p>
            <a:pPr lvl="0"/>
            <a:r>
              <a:rPr lang="en-US" dirty="0" smtClean="0"/>
              <a:t>Elementary </a:t>
            </a:r>
          </a:p>
          <a:p>
            <a:pPr lvl="0"/>
            <a:r>
              <a:rPr lang="en-US" dirty="0" smtClean="0"/>
              <a:t>Intermediate</a:t>
            </a:r>
          </a:p>
          <a:p>
            <a:pPr lvl="0"/>
            <a:r>
              <a:rPr lang="en-US" dirty="0" smtClean="0"/>
              <a:t>Advanced</a:t>
            </a:r>
          </a:p>
          <a:p>
            <a:r>
              <a:rPr lang="ru-RU" dirty="0" smtClean="0"/>
              <a:t>     Если студент желает продолжить изучение языка, создаются дополнительные группы на факультативной основе.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ru-RU" u="sng" dirty="0" smtClean="0"/>
              <a:t>Обучение иностранным языкам на примере русского языка</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Elementary / Intermediate: </a:t>
            </a:r>
            <a:r>
              <a:rPr lang="ru-RU" dirty="0" smtClean="0"/>
              <a:t>4 раза в неделю по 45-50 минут </a:t>
            </a:r>
            <a:endParaRPr lang="en-US" dirty="0" smtClean="0"/>
          </a:p>
          <a:p>
            <a:pPr lvl="0"/>
            <a:r>
              <a:rPr lang="en-US" dirty="0" smtClean="0"/>
              <a:t>Advanced – </a:t>
            </a:r>
            <a:r>
              <a:rPr lang="ru-RU" dirty="0" smtClean="0"/>
              <a:t>осенний семестр : </a:t>
            </a:r>
            <a:endParaRPr lang="en-US" dirty="0" smtClean="0"/>
          </a:p>
          <a:p>
            <a:r>
              <a:rPr lang="ru-RU" dirty="0" smtClean="0"/>
              <a:t>               </a:t>
            </a:r>
            <a:r>
              <a:rPr lang="en-US" dirty="0" smtClean="0"/>
              <a:t>3-4 </a:t>
            </a:r>
            <a:r>
              <a:rPr lang="ru-RU" dirty="0" smtClean="0"/>
              <a:t>раза в неделю по 45-50 минут</a:t>
            </a:r>
            <a:endParaRPr lang="en-US" dirty="0" smtClean="0"/>
          </a:p>
          <a:p>
            <a:r>
              <a:rPr lang="ru-RU" dirty="0" smtClean="0"/>
              <a:t>            + 1 семинар в неделю с носителем языка</a:t>
            </a:r>
            <a:endParaRPr lang="en-US" dirty="0" smtClean="0"/>
          </a:p>
          <a:p>
            <a:pPr lvl="0"/>
            <a:r>
              <a:rPr lang="en-US" dirty="0" smtClean="0"/>
              <a:t>Advanced II / Senior Seminars – </a:t>
            </a:r>
          </a:p>
          <a:p>
            <a:r>
              <a:rPr lang="ru-RU" dirty="0" smtClean="0"/>
              <a:t>  весенний семестр: 2-3 раза в неделю </a:t>
            </a:r>
          </a:p>
          <a:p>
            <a:pPr>
              <a:buNone/>
            </a:pPr>
            <a:r>
              <a:rPr lang="ru-RU" dirty="0" smtClean="0"/>
              <a:t>     по 1 час 10-15 минут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ru-RU" u="sng" dirty="0" smtClean="0"/>
              <a:t>Организация классных (аудиторных) занятий:</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ru-RU" dirty="0" smtClean="0"/>
              <a:t>Регулярные встречи (</a:t>
            </a:r>
            <a:r>
              <a:rPr lang="en-US" dirty="0" smtClean="0"/>
              <a:t>appointments</a:t>
            </a:r>
            <a:r>
              <a:rPr lang="ru-RU" dirty="0" smtClean="0"/>
              <a:t>, </a:t>
            </a:r>
            <a:r>
              <a:rPr lang="en-US" dirty="0" smtClean="0"/>
              <a:t>tutoring</a:t>
            </a:r>
            <a:r>
              <a:rPr lang="ru-RU" dirty="0" smtClean="0"/>
              <a:t>) </a:t>
            </a:r>
            <a:r>
              <a:rPr lang="en-US" dirty="0" smtClean="0"/>
              <a:t>c</a:t>
            </a:r>
            <a:r>
              <a:rPr lang="ru-RU" dirty="0" smtClean="0"/>
              <a:t> носителями языка  в офисе или языковом кабинете (</a:t>
            </a:r>
            <a:r>
              <a:rPr lang="en-US" dirty="0" smtClean="0"/>
              <a:t>Teaching Language Interns</a:t>
            </a:r>
            <a:r>
              <a:rPr lang="ru-RU" dirty="0" smtClean="0"/>
              <a:t>, </a:t>
            </a:r>
            <a:r>
              <a:rPr lang="en-US" dirty="0" smtClean="0"/>
              <a:t>or Assistants</a:t>
            </a:r>
            <a:r>
              <a:rPr lang="ru-RU" dirty="0" smtClean="0"/>
              <a:t>, </a:t>
            </a:r>
            <a:r>
              <a:rPr lang="en-US" dirty="0" smtClean="0"/>
              <a:t>or TAs</a:t>
            </a:r>
            <a:r>
              <a:rPr lang="ru-RU" dirty="0" smtClean="0"/>
              <a:t>). </a:t>
            </a:r>
            <a:endParaRPr lang="en-US" dirty="0" smtClean="0"/>
          </a:p>
          <a:p>
            <a:pPr lvl="0"/>
            <a:r>
              <a:rPr lang="ru-RU" dirty="0" smtClean="0"/>
              <a:t>Посещение </a:t>
            </a:r>
            <a:r>
              <a:rPr lang="en-US" dirty="0" smtClean="0"/>
              <a:t>Film Screenings</a:t>
            </a:r>
            <a:r>
              <a:rPr lang="ru-RU" dirty="0" smtClean="0"/>
              <a:t> (просмотр фильмов на языке). </a:t>
            </a:r>
            <a:endParaRPr lang="en-US" dirty="0" smtClean="0"/>
          </a:p>
          <a:p>
            <a:pPr lvl="0"/>
            <a:r>
              <a:rPr lang="ru-RU" dirty="0" smtClean="0"/>
              <a:t>Практика языка в языковом столе \ кружке «</a:t>
            </a:r>
            <a:r>
              <a:rPr lang="en-US" dirty="0" smtClean="0"/>
              <a:t>Table of Babel</a:t>
            </a:r>
            <a:r>
              <a:rPr lang="ru-RU" dirty="0" smtClean="0"/>
              <a:t>» с участием носителей языка (</a:t>
            </a:r>
            <a:r>
              <a:rPr lang="en-US" dirty="0" smtClean="0"/>
              <a:t>TAs</a:t>
            </a:r>
            <a:r>
              <a:rPr lang="ru-RU" dirty="0" smtClean="0"/>
              <a:t>).</a:t>
            </a:r>
            <a:endParaRPr lang="en-US" dirty="0" smtClean="0"/>
          </a:p>
          <a:p>
            <a:pPr lvl="0"/>
            <a:r>
              <a:rPr lang="ru-RU" dirty="0" smtClean="0"/>
              <a:t>Участие в культурных праздниках и мероприятий.</a:t>
            </a:r>
            <a:endParaRPr lang="en-US" dirty="0" smtClean="0"/>
          </a:p>
          <a:p>
            <a:pPr lvl="0"/>
            <a:r>
              <a:rPr lang="ru-RU" dirty="0" smtClean="0"/>
              <a:t>Посещение лекций/встреч, связанных с культурой изучаемого языка.</a:t>
            </a:r>
            <a:endParaRPr lang="en-US" dirty="0" smtClean="0"/>
          </a:p>
          <a:p>
            <a:pPr lvl="0"/>
            <a:r>
              <a:rPr lang="ru-RU" b="1" dirty="0" smtClean="0"/>
              <a:t>Поездки в страны изучаемого языка</a:t>
            </a:r>
            <a:r>
              <a:rPr lang="ru-RU" dirty="0" smtClean="0"/>
              <a:t>, в том числе с </a:t>
            </a:r>
            <a:r>
              <a:rPr lang="ru-RU" b="1" dirty="0" smtClean="0"/>
              <a:t>целью обучения в иностранной школе </a:t>
            </a:r>
            <a:r>
              <a:rPr lang="ru-RU" dirty="0" smtClean="0"/>
              <a:t>(вузе/колледже).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ru-RU" u="sng" dirty="0" smtClean="0"/>
              <a:t>Внеклассная деятельность</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Университет Колгейт (2009-2010)</a:t>
            </a:r>
          </a:p>
          <a:p>
            <a:endParaRPr lang="ru-RU" dirty="0" smtClean="0"/>
          </a:p>
          <a:p>
            <a:r>
              <a:rPr lang="ru-RU" dirty="0" smtClean="0"/>
              <a:t>Висконсинский Университет, Мэдисон (август 2009)</a:t>
            </a:r>
          </a:p>
          <a:p>
            <a:endParaRPr lang="ru-RU" dirty="0" smtClean="0"/>
          </a:p>
          <a:p>
            <a:r>
              <a:rPr lang="ru-RU" dirty="0" smtClean="0"/>
              <a:t>Вашингтон, Округ Колумбия (декабрь, 2009)</a:t>
            </a:r>
          </a:p>
          <a:p>
            <a:endParaRPr lang="ru-RU" dirty="0" smtClean="0"/>
          </a:p>
        </p:txBody>
      </p:sp>
      <p:sp>
        <p:nvSpPr>
          <p:cNvPr id="3" name="Title 2"/>
          <p:cNvSpPr>
            <a:spLocks noGrp="1"/>
          </p:cNvSpPr>
          <p:nvPr>
            <p:ph type="title"/>
          </p:nvPr>
        </p:nvSpPr>
        <p:spPr/>
        <p:txBody>
          <a:bodyPr>
            <a:noAutofit/>
          </a:bodyPr>
          <a:lstStyle/>
          <a:p>
            <a:r>
              <a:rPr lang="ru-RU" sz="2800" dirty="0" smtClean="0"/>
              <a:t>Участие в международных конференциях, семинарах, лекциях в рамках программы Фулбрайт</a:t>
            </a:r>
            <a:endParaRPr lang="en-US" sz="2800" dirty="0"/>
          </a:p>
        </p:txBody>
      </p:sp>
      <p:pic>
        <p:nvPicPr>
          <p:cNvPr id="4" name="Picture 3" descr="http://cs10161.vk.me/u37175356/104782936/x_f1e10e23.jpg"/>
          <p:cNvPicPr/>
          <p:nvPr/>
        </p:nvPicPr>
        <p:blipFill>
          <a:blip r:embed="rId2" cstate="print"/>
          <a:srcRect/>
          <a:stretch>
            <a:fillRect/>
          </a:stretch>
        </p:blipFill>
        <p:spPr bwMode="auto">
          <a:xfrm>
            <a:off x="6858000" y="4162425"/>
            <a:ext cx="1905000" cy="2695575"/>
          </a:xfrm>
          <a:prstGeom prst="rect">
            <a:avLst/>
          </a:prstGeom>
          <a:noFill/>
          <a:ln w="9525">
            <a:noFill/>
            <a:miter lim="800000"/>
            <a:headEnd/>
            <a:tailEnd/>
          </a:ln>
        </p:spPr>
      </p:pic>
      <p:pic>
        <p:nvPicPr>
          <p:cNvPr id="5" name="Picture 4" descr="C:\Users\Maxim Chernigovskiy\Pictures\From Colgate 2009-2010\Madison from Xiaoou, August 19-23 2009\Madison Orientation\Madison 117.jpg"/>
          <p:cNvPicPr/>
          <p:nvPr/>
        </p:nvPicPr>
        <p:blipFill>
          <a:blip r:embed="rId3" cstate="print"/>
          <a:srcRect/>
          <a:stretch>
            <a:fillRect/>
          </a:stretch>
        </p:blipFill>
        <p:spPr bwMode="auto">
          <a:xfrm>
            <a:off x="2362200" y="4267200"/>
            <a:ext cx="3581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Приобретение межкультурной компетентности</a:t>
            </a:r>
          </a:p>
          <a:p>
            <a:r>
              <a:rPr lang="ru-RU" dirty="0" smtClean="0"/>
              <a:t>Доступ к новым аутентичным знаниям/технологиям</a:t>
            </a:r>
          </a:p>
          <a:p>
            <a:r>
              <a:rPr lang="ru-RU" dirty="0" smtClean="0"/>
              <a:t>Изучение языка/культуры/традиций</a:t>
            </a:r>
          </a:p>
          <a:p>
            <a:r>
              <a:rPr lang="ru-RU" dirty="0" smtClean="0"/>
              <a:t>Международные контакты</a:t>
            </a:r>
          </a:p>
          <a:p>
            <a:r>
              <a:rPr lang="ru-RU" dirty="0" smtClean="0"/>
              <a:t>Распространение знаний и приобщение к академической мобильности своих соотечественников</a:t>
            </a:r>
          </a:p>
          <a:p>
            <a:r>
              <a:rPr lang="ru-RU" dirty="0" smtClean="0"/>
              <a:t> </a:t>
            </a:r>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en-US" dirty="0"/>
          </a:p>
        </p:txBody>
      </p:sp>
      <p:sp>
        <p:nvSpPr>
          <p:cNvPr id="3" name="Title 2"/>
          <p:cNvSpPr>
            <a:spLocks noGrp="1"/>
          </p:cNvSpPr>
          <p:nvPr>
            <p:ph type="title"/>
          </p:nvPr>
        </p:nvSpPr>
        <p:spPr/>
        <p:txBody>
          <a:bodyPr>
            <a:normAutofit fontScale="90000"/>
          </a:bodyPr>
          <a:lstStyle/>
          <a:p>
            <a:r>
              <a:rPr lang="ru-RU" dirty="0" smtClean="0"/>
              <a:t>Что повышаем в результате участия таких программ?</a:t>
            </a:r>
            <a:endParaRPr lang="en-US" dirty="0"/>
          </a:p>
        </p:txBody>
      </p:sp>
      <p:pic>
        <p:nvPicPr>
          <p:cNvPr id="4" name="Picture 4" descr="Kulapov photo 2.jpeg"/>
          <p:cNvPicPr>
            <a:picLocks noChangeAspect="1"/>
          </p:cNvPicPr>
          <p:nvPr/>
        </p:nvPicPr>
        <p:blipFill>
          <a:blip r:embed="rId2" cstate="print"/>
          <a:srcRect l="13655" t="2287" r="21156"/>
          <a:stretch>
            <a:fillRect/>
          </a:stretch>
        </p:blipFill>
        <p:spPr bwMode="auto">
          <a:xfrm>
            <a:off x="7772400" y="0"/>
            <a:ext cx="1371600" cy="1542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Создание благоприятной среды для академической мобильности у себя в стране</a:t>
            </a:r>
          </a:p>
          <a:p>
            <a:r>
              <a:rPr lang="ru-RU" dirty="0" smtClean="0"/>
              <a:t>Повышение конкурентноспособности университета </a:t>
            </a:r>
          </a:p>
          <a:p>
            <a:r>
              <a:rPr lang="ru-RU" dirty="0" smtClean="0"/>
              <a:t>Формирование качественных трудовых ресурсов</a:t>
            </a:r>
          </a:p>
          <a:p>
            <a:r>
              <a:rPr lang="ru-RU" dirty="0" smtClean="0"/>
              <a:t>Создание нормативно-правовой базы для организации академической мобильности</a:t>
            </a:r>
          </a:p>
          <a:p>
            <a:r>
              <a:rPr lang="ru-RU" dirty="0" smtClean="0"/>
              <a:t>Переосмысление подходов к образованию </a:t>
            </a:r>
          </a:p>
          <a:p>
            <a:endParaRPr lang="en-US" dirty="0"/>
          </a:p>
        </p:txBody>
      </p:sp>
      <p:sp>
        <p:nvSpPr>
          <p:cNvPr id="3" name="Title 2"/>
          <p:cNvSpPr>
            <a:spLocks noGrp="1"/>
          </p:cNvSpPr>
          <p:nvPr>
            <p:ph type="title"/>
          </p:nvPr>
        </p:nvSpPr>
        <p:spPr/>
        <p:txBody>
          <a:bodyPr>
            <a:normAutofit fontScale="90000"/>
          </a:bodyPr>
          <a:lstStyle/>
          <a:p>
            <a:r>
              <a:rPr lang="ru-RU" dirty="0" smtClean="0"/>
              <a:t>Что повышаем в результате участия таких программ?</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Предварительный анализ ресурсов и программ</a:t>
            </a:r>
          </a:p>
          <a:p>
            <a:r>
              <a:rPr lang="ru-RU" dirty="0" smtClean="0"/>
              <a:t>Соответствие требованиям программы</a:t>
            </a:r>
          </a:p>
          <a:p>
            <a:r>
              <a:rPr lang="ru-RU" dirty="0" smtClean="0"/>
              <a:t>Оформление заявки – ПОДГОТОВКА! </a:t>
            </a:r>
          </a:p>
          <a:p>
            <a:r>
              <a:rPr lang="ru-RU" dirty="0" smtClean="0"/>
              <a:t>ЧТО ВЫ МОЖЕТЕ ПОЛУЧИТЬ ОТ ПРОГРАММЫ И ЧТО САМИ МОЖЕТЕ ПРЕДЛОЖИТЬ</a:t>
            </a:r>
          </a:p>
          <a:p>
            <a:r>
              <a:rPr lang="ru-RU" dirty="0" smtClean="0"/>
              <a:t>Знание образовательной среды и особенностей региона</a:t>
            </a:r>
          </a:p>
          <a:p>
            <a:endParaRPr lang="ru-RU" dirty="0" smtClean="0"/>
          </a:p>
          <a:p>
            <a:endParaRPr lang="ru-RU" dirty="0" smtClean="0"/>
          </a:p>
          <a:p>
            <a:endParaRPr lang="en-US" dirty="0"/>
          </a:p>
        </p:txBody>
      </p:sp>
      <p:sp>
        <p:nvSpPr>
          <p:cNvPr id="3" name="Title 2"/>
          <p:cNvSpPr>
            <a:spLocks noGrp="1"/>
          </p:cNvSpPr>
          <p:nvPr>
            <p:ph type="title"/>
          </p:nvPr>
        </p:nvSpPr>
        <p:spPr/>
        <p:txBody>
          <a:bodyPr>
            <a:normAutofit fontScale="90000"/>
          </a:bodyPr>
          <a:lstStyle/>
          <a:p>
            <a:r>
              <a:rPr lang="ru-RU" dirty="0" smtClean="0"/>
              <a:t>Рекомендации для эффективного участия в грантовых проектах</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hlinkClick r:id="rId2"/>
              </a:rPr>
              <a:t>The British Academy for the humanities and the social sciences</a:t>
            </a:r>
            <a:endParaRPr lang="ru-RU" dirty="0" smtClean="0"/>
          </a:p>
          <a:p>
            <a:endParaRPr lang="ru-RU" dirty="0" smtClean="0"/>
          </a:p>
          <a:p>
            <a:r>
              <a:rPr lang="ru-RU" dirty="0" smtClean="0"/>
              <a:t>Поддержка сотрудничества Британских и зарубежных организаций в области гуманитарных и социальных наук</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ru-RU" dirty="0" smtClean="0"/>
              <a:t>Рекомендательные письма</a:t>
            </a:r>
            <a:r>
              <a:rPr lang="en-US" dirty="0" smtClean="0"/>
              <a:t>! </a:t>
            </a:r>
            <a:endParaRPr lang="ru-RU" dirty="0" smtClean="0"/>
          </a:p>
          <a:p>
            <a:r>
              <a:rPr lang="ru-RU" dirty="0" smtClean="0"/>
              <a:t>Заполнение необходимой докуметации и отправление в срок (КАКОЙ ПАКЕТ ДОКУМЕНТОВ) </a:t>
            </a:r>
            <a:endParaRPr lang="en-US" dirty="0" smtClean="0"/>
          </a:p>
          <a:p>
            <a:r>
              <a:rPr lang="ru-RU" dirty="0" smtClean="0"/>
              <a:t>Быть на связи с координаторами программы!</a:t>
            </a:r>
          </a:p>
          <a:p>
            <a:r>
              <a:rPr lang="ru-RU" dirty="0" smtClean="0"/>
              <a:t>Языковая подготовка (собеседование, тесты)</a:t>
            </a:r>
          </a:p>
          <a:p>
            <a:r>
              <a:rPr lang="ru-RU" dirty="0" smtClean="0"/>
              <a:t>Учавствовать в программе на следующий год в случае отказа</a:t>
            </a:r>
          </a:p>
          <a:p>
            <a:r>
              <a:rPr lang="ru-RU" dirty="0" smtClean="0"/>
              <a:t>Анализ ошибок в случае отказа</a:t>
            </a:r>
            <a:endParaRPr lang="en-US" dirty="0"/>
          </a:p>
        </p:txBody>
      </p:sp>
      <p:sp>
        <p:nvSpPr>
          <p:cNvPr id="3" name="Title 2"/>
          <p:cNvSpPr>
            <a:spLocks noGrp="1"/>
          </p:cNvSpPr>
          <p:nvPr>
            <p:ph type="title"/>
          </p:nvPr>
        </p:nvSpPr>
        <p:spPr>
          <a:xfrm>
            <a:off x="0" y="304800"/>
            <a:ext cx="8229600" cy="1143000"/>
          </a:xfrm>
        </p:spPr>
        <p:txBody>
          <a:bodyPr>
            <a:noAutofit/>
          </a:bodyPr>
          <a:lstStyle/>
          <a:p>
            <a:r>
              <a:rPr lang="ru-RU" sz="3200" dirty="0" smtClean="0"/>
              <a:t>Рекомендации для эффективного участия в грантовых проектах</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Создание концепции / проектов академической мобильности в каждом учебном заведении</a:t>
            </a:r>
          </a:p>
          <a:p>
            <a:r>
              <a:rPr lang="ru-RU" dirty="0" smtClean="0"/>
              <a:t>Работа над нормативно-правовой базой (документация, соглашения и т.д.)</a:t>
            </a:r>
          </a:p>
          <a:p>
            <a:r>
              <a:rPr lang="ru-RU" dirty="0" smtClean="0"/>
              <a:t>Гибкая система финансирования</a:t>
            </a:r>
          </a:p>
          <a:p>
            <a:r>
              <a:rPr lang="ru-RU" dirty="0" smtClean="0"/>
              <a:t>Методическое обеспечение</a:t>
            </a:r>
          </a:p>
          <a:p>
            <a:r>
              <a:rPr lang="ru-RU" dirty="0" smtClean="0"/>
              <a:t>Информационное обеспечение</a:t>
            </a:r>
          </a:p>
          <a:p>
            <a:r>
              <a:rPr lang="ru-RU" dirty="0" smtClean="0"/>
              <a:t>Техническое обеспечение </a:t>
            </a:r>
          </a:p>
          <a:p>
            <a:endParaRPr lang="ru-RU" dirty="0" smtClean="0"/>
          </a:p>
        </p:txBody>
      </p:sp>
      <p:sp>
        <p:nvSpPr>
          <p:cNvPr id="3" name="Title 2"/>
          <p:cNvSpPr>
            <a:spLocks noGrp="1"/>
          </p:cNvSpPr>
          <p:nvPr>
            <p:ph type="title"/>
          </p:nvPr>
        </p:nvSpPr>
        <p:spPr/>
        <p:txBody>
          <a:bodyPr>
            <a:noAutofit/>
          </a:bodyPr>
          <a:lstStyle/>
          <a:p>
            <a:r>
              <a:rPr lang="ru-RU" sz="3200" dirty="0" smtClean="0"/>
              <a:t>Общие положения для эффективности организации академической мобильности</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http://www.hse.ru/org/hse/international/aurora</a:t>
            </a:r>
            <a:endParaRPr lang="ru-RU" dirty="0" smtClean="0"/>
          </a:p>
          <a:p>
            <a:pPr>
              <a:buNone/>
            </a:pPr>
            <a:r>
              <a:rPr lang="ru-RU" dirty="0" smtClean="0"/>
              <a:t>   Проект «Аврора». Данный проект реализуется в рамках масштабной программы Эразмус Мундус, организованной Европейским союзом с целью повышения качества образования за счёт финансирования академического сотрудничества Европы и других регионов мира.</a:t>
            </a:r>
            <a:endParaRPr lang="en-US" dirty="0"/>
          </a:p>
        </p:txBody>
      </p:sp>
      <p:sp>
        <p:nvSpPr>
          <p:cNvPr id="3" name="Title 2"/>
          <p:cNvSpPr>
            <a:spLocks noGrp="1"/>
          </p:cNvSpPr>
          <p:nvPr>
            <p:ph type="title"/>
          </p:nvPr>
        </p:nvSpPr>
        <p:spPr/>
        <p:txBody>
          <a:bodyPr>
            <a:normAutofit fontScale="90000"/>
          </a:bodyPr>
          <a:lstStyle/>
          <a:p>
            <a:r>
              <a:rPr lang="ru-RU" dirty="0" smtClean="0"/>
              <a:t>Программы академической мобильности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hlinkClick r:id="rId2"/>
              </a:rPr>
              <a:t>http://www.prokhorovfund.ru/projects/contest/153/</a:t>
            </a:r>
            <a:endParaRPr lang="ru-RU" dirty="0" smtClean="0"/>
          </a:p>
          <a:p>
            <a:pPr>
              <a:buNone/>
            </a:pPr>
            <a:r>
              <a:rPr lang="ru-RU" dirty="0" smtClean="0"/>
              <a:t>Фонд Михаила Прохорова </a:t>
            </a:r>
          </a:p>
          <a:p>
            <a:pPr>
              <a:buNone/>
            </a:pPr>
            <a:r>
              <a:rPr lang="en-US" dirty="0" smtClean="0">
                <a:hlinkClick r:id="rId3"/>
              </a:rPr>
              <a:t>http://portal.tpu.ru/ciap</a:t>
            </a:r>
            <a:endParaRPr lang="ru-RU" dirty="0" smtClean="0"/>
          </a:p>
          <a:p>
            <a:pPr>
              <a:buNone/>
            </a:pPr>
            <a:r>
              <a:rPr lang="ru-RU" dirty="0" smtClean="0"/>
              <a:t>Центр международных образовательных программ Томского политехнического университета</a:t>
            </a:r>
          </a:p>
          <a:p>
            <a:pPr>
              <a:buNone/>
            </a:pPr>
            <a:r>
              <a:rPr lang="en-US" dirty="0" smtClean="0">
                <a:hlinkClick r:id="rId4"/>
              </a:rPr>
              <a:t>http://bsu.ru/university/international/mp/</a:t>
            </a:r>
            <a:endParaRPr lang="ru-RU" dirty="0" smtClean="0"/>
          </a:p>
          <a:p>
            <a:pPr>
              <a:buNone/>
            </a:pPr>
            <a:r>
              <a:rPr lang="ru-RU" dirty="0" smtClean="0"/>
              <a:t>Международные, проекты, гранты и исследования</a:t>
            </a:r>
          </a:p>
          <a:p>
            <a:pPr>
              <a:buNone/>
            </a:pPr>
            <a:endParaRPr lang="en-US" dirty="0"/>
          </a:p>
        </p:txBody>
      </p:sp>
      <p:sp>
        <p:nvSpPr>
          <p:cNvPr id="3" name="Title 2"/>
          <p:cNvSpPr>
            <a:spLocks noGrp="1"/>
          </p:cNvSpPr>
          <p:nvPr>
            <p:ph type="title"/>
          </p:nvPr>
        </p:nvSpPr>
        <p:spPr/>
        <p:txBody>
          <a:bodyPr>
            <a:normAutofit fontScale="90000"/>
          </a:bodyPr>
          <a:lstStyle/>
          <a:p>
            <a:r>
              <a:rPr lang="ru-RU" dirty="0" smtClean="0"/>
              <a:t>Программы академической мобильности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hlinkClick r:id="rId2"/>
              </a:rPr>
              <a:t>http://im.interphysica.su/</a:t>
            </a:r>
            <a:endParaRPr lang="ru-RU" dirty="0" smtClean="0"/>
          </a:p>
          <a:p>
            <a:r>
              <a:rPr lang="ru-RU" dirty="0" smtClean="0"/>
              <a:t>Студенты, аспиранты и преподаватели могут узнать о правилах участия в программе исходящей международной академической мобильности на специальном интернет-ресурсе. О запуске соответствующего сайта объявило Минобрнауки России.</a:t>
            </a:r>
          </a:p>
          <a:p>
            <a:r>
              <a:rPr lang="ru-RU" dirty="0" smtClean="0"/>
              <a:t/>
            </a:r>
            <a:br>
              <a:rPr lang="ru-RU" dirty="0" smtClean="0"/>
            </a:br>
            <a:r>
              <a:rPr lang="ru-RU" dirty="0" smtClean="0"/>
              <a:t/>
            </a:r>
            <a:br>
              <a:rPr lang="ru-RU" dirty="0" smtClean="0"/>
            </a:br>
            <a:endParaRPr lang="ru-RU" dirty="0" smtClean="0"/>
          </a:p>
          <a:p>
            <a:pPr>
              <a:buNone/>
            </a:pPr>
            <a:endParaRPr lang="ru-RU" dirty="0" smtClean="0"/>
          </a:p>
          <a:p>
            <a:pPr>
              <a:buNone/>
            </a:pPr>
            <a:endParaRPr lang="en-US" dirty="0"/>
          </a:p>
        </p:txBody>
      </p:sp>
      <p:sp>
        <p:nvSpPr>
          <p:cNvPr id="3" name="Title 2"/>
          <p:cNvSpPr>
            <a:spLocks noGrp="1"/>
          </p:cNvSpPr>
          <p:nvPr>
            <p:ph type="title"/>
          </p:nvPr>
        </p:nvSpPr>
        <p:spPr/>
        <p:txBody>
          <a:bodyPr>
            <a:normAutofit fontScale="90000"/>
          </a:bodyPr>
          <a:lstStyle/>
          <a:p>
            <a:r>
              <a:rPr lang="ru-RU" dirty="0" smtClean="0"/>
              <a:t>Программы академической мобильности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В частности, на сайте (по адресу im.interphysica.su) сформирован актуальный перечень мероприятий в рамках программы исходящей международной академической мобильности. Указаны наименование и описание мероприятий, сроки их проведения, наименование стран-партнеров, условия участия в мероприятиях. </a:t>
            </a:r>
            <a:endParaRPr lang="en-US" dirty="0"/>
          </a:p>
        </p:txBody>
      </p:sp>
      <p:sp>
        <p:nvSpPr>
          <p:cNvPr id="3" name="Title 2"/>
          <p:cNvSpPr>
            <a:spLocks noGrp="1"/>
          </p:cNvSpPr>
          <p:nvPr>
            <p:ph type="title"/>
          </p:nvPr>
        </p:nvSpPr>
        <p:spPr/>
        <p:txBody>
          <a:bodyPr>
            <a:normAutofit fontScale="90000"/>
          </a:bodyPr>
          <a:lstStyle/>
          <a:p>
            <a:r>
              <a:rPr lang="ru-RU" dirty="0" smtClean="0"/>
              <a:t>Программы академической мобильности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ru-RU" dirty="0" smtClean="0"/>
              <a:t>По данным Минобрнауки России, в 2014 году в вузы 22 зарубежных стран направлены на обучение и кратковременные стажировки более 300 студентов, аспирантов и преподавателей из России. Для этого были заключены соответствующие двусторонние договоры о научно-образовательном сотрудничестве. Обучение и пребывание в зарубежных странах полностью или частично осуществлялось за счет приглашающей стороны.</a:t>
            </a:r>
            <a:br>
              <a:rPr lang="ru-RU" dirty="0" smtClean="0"/>
            </a:br>
            <a:endParaRPr lang="en-US" dirty="0"/>
          </a:p>
        </p:txBody>
      </p:sp>
      <p:sp>
        <p:nvSpPr>
          <p:cNvPr id="3" name="Title 2"/>
          <p:cNvSpPr>
            <a:spLocks noGrp="1"/>
          </p:cNvSpPr>
          <p:nvPr>
            <p:ph type="title"/>
          </p:nvPr>
        </p:nvSpPr>
        <p:spPr/>
        <p:txBody>
          <a:bodyPr>
            <a:normAutofit fontScale="90000"/>
          </a:bodyPr>
          <a:lstStyle/>
          <a:p>
            <a:r>
              <a:rPr lang="ru-RU" dirty="0" smtClean="0"/>
              <a:t>Программы академической мобильности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base"/>
            <a:r>
              <a:rPr lang="ru-RU" dirty="0" smtClean="0"/>
              <a:t>Квота бюджетных мест для иностранных студентов в 2015 году увеличится с 15 до 20 тыс. Об этом сообщил журналистам замглавы Минобрнауки Александр Климов.</a:t>
            </a:r>
          </a:p>
          <a:p>
            <a:pPr fontAlgn="base"/>
            <a:r>
              <a:rPr lang="ru-RU" dirty="0" smtClean="0"/>
              <a:t>"Есть поручение министра о том, чтобы увеличить количество бюджетных мест. Для этого мы взаимодействует с Министерством иностранных дел по обоснованию того, какие нужны цифры. Ну вот рабочая цифра, которая рассматривается, - 20 тыс.", - сказал Климов.</a:t>
            </a:r>
          </a:p>
          <a:p>
            <a:pPr fontAlgn="base"/>
            <a:r>
              <a:rPr lang="en-US" dirty="0" smtClean="0"/>
              <a:t>http://tass.ru/obschestvo/1503868</a:t>
            </a:r>
            <a:endParaRPr lang="ru-RU" dirty="0" smtClean="0"/>
          </a:p>
          <a:p>
            <a:endParaRPr lang="en-US" dirty="0"/>
          </a:p>
        </p:txBody>
      </p:sp>
      <p:sp>
        <p:nvSpPr>
          <p:cNvPr id="3" name="Title 2"/>
          <p:cNvSpPr>
            <a:spLocks noGrp="1"/>
          </p:cNvSpPr>
          <p:nvPr>
            <p:ph type="title"/>
          </p:nvPr>
        </p:nvSpPr>
        <p:spPr/>
        <p:txBody>
          <a:bodyPr/>
          <a:lstStyle/>
          <a:p>
            <a:r>
              <a:rPr lang="ru-RU" dirty="0" smtClean="0"/>
              <a:t>Статистика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t>В </a:t>
            </a:r>
            <a:r>
              <a:rPr lang="ru-RU" dirty="0" smtClean="0"/>
              <a:t>БГУ</a:t>
            </a:r>
            <a:r>
              <a:rPr lang="ru-RU" dirty="0" smtClean="0"/>
              <a:t> </a:t>
            </a:r>
            <a:r>
              <a:rPr lang="ru-RU" dirty="0" smtClean="0"/>
              <a:t>ведется подготовка иностранных студентов (КНР, Республика Корея, Монголия, Япония, Германия, США, Канада, Финляндия, Турция, Польша, Камбоджа, Филиппины, Казахстан, Таджикистан, Узбекистан). В настоящее время в университете обучается более 200 иностранных студентов из 14 стран.</a:t>
            </a:r>
          </a:p>
          <a:p>
            <a:endParaRPr lang="ru-RU" dirty="0" smtClean="0"/>
          </a:p>
          <a:p>
            <a:r>
              <a:rPr lang="en-US" dirty="0" smtClean="0"/>
              <a:t>http://bsu.ru/university/international/oms/</a:t>
            </a:r>
            <a:endParaRPr lang="en-US" dirty="0"/>
          </a:p>
        </p:txBody>
      </p:sp>
      <p:sp>
        <p:nvSpPr>
          <p:cNvPr id="3" name="Title 2"/>
          <p:cNvSpPr>
            <a:spLocks noGrp="1"/>
          </p:cNvSpPr>
          <p:nvPr>
            <p:ph type="title"/>
          </p:nvPr>
        </p:nvSpPr>
        <p:spPr/>
        <p:txBody>
          <a:bodyPr/>
          <a:lstStyle/>
          <a:p>
            <a:r>
              <a:rPr lang="ru-RU" dirty="0" smtClean="0"/>
              <a:t>Статистика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ru-RU" dirty="0" smtClean="0"/>
              <a:t>В БГУ сейчас обучаются более 250 студентов, аспирантов и слушателей из 12 стран мира. Доля китайских студентов составляет 42,6%, монгольских – 38,3%, корейских – 8,5%, турецких – 5,1%.</a:t>
            </a:r>
          </a:p>
          <a:p>
            <a:pPr>
              <a:buNone/>
            </a:pPr>
            <a:r>
              <a:rPr lang="ru-RU" dirty="0" smtClean="0"/>
              <a:t>  В ближайшее время приток иностранных студентов в БГУ будет</a:t>
            </a:r>
            <a:br>
              <a:rPr lang="ru-RU" dirty="0" smtClean="0"/>
            </a:br>
            <a:r>
              <a:rPr lang="ru-RU" dirty="0" smtClean="0"/>
              <a:t>увеличиваться. В основном – из КНР.</a:t>
            </a:r>
          </a:p>
          <a:p>
            <a:r>
              <a:rPr lang="ru-RU" dirty="0" smtClean="0"/>
              <a:t>Кроме того, колебания</a:t>
            </a:r>
            <a:br>
              <a:rPr lang="ru-RU" dirty="0" smtClean="0"/>
            </a:br>
            <a:r>
              <a:rPr lang="ru-RU" dirty="0" smtClean="0"/>
              <a:t>на валютном рынке, а именно падение курса рубля – послужат одной из</a:t>
            </a:r>
            <a:br>
              <a:rPr lang="ru-RU" dirty="0" smtClean="0"/>
            </a:br>
            <a:r>
              <a:rPr lang="ru-RU" dirty="0" smtClean="0"/>
              <a:t>причин усиливающегося притока иностранных студентов</a:t>
            </a:r>
            <a:endParaRPr lang="en-US" dirty="0"/>
          </a:p>
        </p:txBody>
      </p:sp>
      <p:sp>
        <p:nvSpPr>
          <p:cNvPr id="3" name="Title 2"/>
          <p:cNvSpPr>
            <a:spLocks noGrp="1"/>
          </p:cNvSpPr>
          <p:nvPr>
            <p:ph type="title"/>
          </p:nvPr>
        </p:nvSpPr>
        <p:spPr/>
        <p:txBody>
          <a:bodyPr/>
          <a:lstStyle/>
          <a:p>
            <a:r>
              <a:rPr lang="ru-RU" dirty="0" smtClean="0"/>
              <a:t>Статистика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ru-RU" dirty="0" smtClean="0">
                <a:hlinkClick r:id="rId2"/>
              </a:rPr>
              <a:t>The Wellcome Trust – Великобритания</a:t>
            </a:r>
            <a:endParaRPr lang="ru-RU" dirty="0" smtClean="0"/>
          </a:p>
          <a:p>
            <a:pPr>
              <a:buNone/>
            </a:pPr>
            <a:r>
              <a:rPr lang="ru-RU" dirty="0" smtClean="0"/>
              <a:t>   Поддержка сотрудничества Британских и зарубежных организаций в области медицины</a:t>
            </a:r>
          </a:p>
          <a:p>
            <a:r>
              <a:rPr lang="ru-RU" dirty="0" smtClean="0">
                <a:hlinkClick r:id="rId3"/>
              </a:rPr>
              <a:t>Благотворительный фонд Джеймса Дайсона</a:t>
            </a:r>
            <a:endParaRPr lang="ru-RU" dirty="0" smtClean="0"/>
          </a:p>
          <a:p>
            <a:pPr>
              <a:buNone/>
            </a:pPr>
            <a:r>
              <a:rPr lang="ru-RU" dirty="0" smtClean="0"/>
              <a:t>   Премия Джеймса Дайсона - международная премия в сфере дизайна, которая отмечает, поощряет и вдохновляет следующее поколение инженеров-конструкторов. </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ru-RU" dirty="0" smtClean="0"/>
              <a:t>БГУ – не единственный вуз Восточной Сибири, рассчитывающий на приток иностранных студентов после ослабления рубля.</a:t>
            </a:r>
            <a:br>
              <a:rPr lang="ru-RU" dirty="0" smtClean="0"/>
            </a:br>
            <a:r>
              <a:rPr lang="ru-RU" dirty="0" smtClean="0"/>
              <a:t>В Забайкальском государственном университете (ЗабГУ, Чита) уже наблюдается рост числа иностранных студентов. Если в 2013 году российское образование в ЗабГУ получали 150 иностранцев, то сейчас в стенах вуза учатся 190 зарубежных студентов. Наибольшее число из соседнего Китая - 131 человек, 24 студента из Монголии, семь - из Вьетнама, по одному из Республики Корея и Японии, а также 25 человек из стран СНГ.</a:t>
            </a:r>
          </a:p>
          <a:p>
            <a:r>
              <a:rPr lang="en-US" dirty="0" smtClean="0"/>
              <a:t>http://baikalfinans.com/</a:t>
            </a:r>
            <a:endParaRPr lang="en-US" dirty="0"/>
          </a:p>
        </p:txBody>
      </p:sp>
      <p:sp>
        <p:nvSpPr>
          <p:cNvPr id="3" name="Title 2"/>
          <p:cNvSpPr>
            <a:spLocks noGrp="1"/>
          </p:cNvSpPr>
          <p:nvPr>
            <p:ph type="title"/>
          </p:nvPr>
        </p:nvSpPr>
        <p:spPr/>
        <p:txBody>
          <a:bodyPr/>
          <a:lstStyle/>
          <a:p>
            <a:r>
              <a:rPr lang="ru-RU" dirty="0" smtClean="0"/>
              <a:t>Статистика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ru-RU" sz="3200" dirty="0" smtClean="0"/>
          </a:p>
          <a:p>
            <a:pPr algn="ctr"/>
            <a:endParaRPr lang="ru-RU" sz="3200" dirty="0" smtClean="0"/>
          </a:p>
          <a:p>
            <a:pPr algn="ctr"/>
            <a:r>
              <a:rPr lang="en-US" sz="3200" dirty="0" smtClean="0"/>
              <a:t>Thank you for your attention ))) </a:t>
            </a:r>
          </a:p>
          <a:p>
            <a:endParaRPr lang="en-US" sz="3200" dirty="0" smtClean="0"/>
          </a:p>
          <a:p>
            <a:endParaRPr lang="en-US" sz="3200" dirty="0" smtClean="0"/>
          </a:p>
          <a:p>
            <a:pPr algn="ctr"/>
            <a:r>
              <a:rPr lang="ru-RU" sz="3200" dirty="0" smtClean="0"/>
              <a:t>Спасибо за внимание! </a:t>
            </a:r>
            <a:endParaRPr lang="en-US" sz="32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ru-RU" u="sng" dirty="0" smtClean="0">
                <a:hlinkClick r:id="rId2"/>
              </a:rPr>
              <a:t>Фонд имени Конрада Аденауэра (Konrad Adenauer Foundation)</a:t>
            </a:r>
            <a:endParaRPr lang="ru-RU" u="sng" dirty="0" smtClean="0"/>
          </a:p>
          <a:p>
            <a:pPr>
              <a:buNone/>
            </a:pPr>
            <a:r>
              <a:rPr lang="ru-RU" dirty="0" smtClean="0"/>
              <a:t>    Фонд им. Конрада Аденауэра финансирует учебу российских студентов и молодых ученых в Германии. Стипендиатам предоставляется возможность расширить свои специализированные знания, получить образование или ученую степень в Германии.</a:t>
            </a:r>
          </a:p>
          <a:p>
            <a:pPr>
              <a:buNone/>
            </a:pPr>
            <a:r>
              <a:rPr lang="ru-RU" dirty="0" smtClean="0">
                <a:hlinkClick r:id="rId3"/>
              </a:rPr>
              <a:t>DAAD (Германская служба академических обменов)</a:t>
            </a:r>
            <a:r>
              <a:rPr lang="ru-RU" dirty="0" smtClean="0"/>
              <a:t> DAAD (Германская служба академических обменов), организация, объединяющая все немецкие высшие учебные заведения и способствующая развитию академических отношений за рубежом, прежде всего посредством обмена студентами и учеными.</a:t>
            </a:r>
            <a:endParaRPr lang="en-US" dirty="0" smtClean="0"/>
          </a:p>
          <a:p>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hlinkClick r:id="rId2"/>
              </a:rPr>
              <a:t>National Natural Science Foundation of China (NSFC) – Китай</a:t>
            </a:r>
            <a:endParaRPr lang="ru-RU" dirty="0" smtClean="0"/>
          </a:p>
          <a:p>
            <a:pPr>
              <a:buNone/>
            </a:pPr>
            <a:endParaRPr lang="ru-RU" dirty="0" smtClean="0"/>
          </a:p>
          <a:p>
            <a:pPr>
              <a:buNone/>
            </a:pPr>
            <a:r>
              <a:rPr lang="ru-RU" dirty="0" smtClean="0"/>
              <a:t>   Поддержка международного сотрудничества через организацию совместных конкурсов с РФФИ.</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Международные компании</a:t>
            </a:r>
          </a:p>
          <a:p>
            <a:pPr>
              <a:buNone/>
            </a:pPr>
            <a:r>
              <a:rPr lang="ru-RU" dirty="0" smtClean="0">
                <a:hlinkClick r:id="rId2"/>
              </a:rPr>
              <a:t> Google</a:t>
            </a:r>
            <a:r>
              <a:rPr lang="ru-RU" dirty="0" smtClean="0"/>
              <a:t>  </a:t>
            </a:r>
          </a:p>
          <a:p>
            <a:pPr>
              <a:buNone/>
            </a:pPr>
            <a:r>
              <a:rPr lang="ru-RU" dirty="0" smtClean="0"/>
              <a:t>  Большое количество программ, летних школ, конкурсов для школьников, судентов и преподавателей в сфере информационных технологий</a:t>
            </a: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ru-RU" u="sng" dirty="0" smtClean="0">
                <a:hlinkClick r:id="rId2"/>
              </a:rPr>
              <a:t>Программа Европейского Союза «</a:t>
            </a:r>
            <a:r>
              <a:rPr lang="en-US" u="sng" dirty="0" err="1" smtClean="0">
                <a:hlinkClick r:id="rId2"/>
              </a:rPr>
              <a:t>ErasmusMundus</a:t>
            </a:r>
            <a:r>
              <a:rPr lang="en-US" u="sng" dirty="0" smtClean="0">
                <a:hlinkClick r:id="rId2"/>
              </a:rPr>
              <a:t>»</a:t>
            </a:r>
            <a:endParaRPr lang="ru-RU" u="sng" dirty="0" smtClean="0"/>
          </a:p>
          <a:p>
            <a:r>
              <a:rPr lang="ru-RU" dirty="0" smtClean="0"/>
              <a:t>Основная цель — укрепление сотрудничества и международных связей в сфере высшего образования на основе поддержки высококачественных европейских программ. Программа реализуется по трем направлениям (модулям): </a:t>
            </a:r>
            <a:br>
              <a:rPr lang="ru-RU" dirty="0" smtClean="0"/>
            </a:br>
            <a:r>
              <a:rPr lang="ru-RU" dirty="0" smtClean="0"/>
              <a:t>◾Совместные магистерские и докторские программы, предусматривающие стипендиальную поддержку </a:t>
            </a:r>
            <a:br>
              <a:rPr lang="ru-RU" dirty="0" smtClean="0"/>
            </a:br>
            <a:r>
              <a:rPr lang="ru-RU" dirty="0" smtClean="0"/>
              <a:t>◾Партнерства университетов </a:t>
            </a:r>
            <a:br>
              <a:rPr lang="ru-RU" dirty="0" smtClean="0"/>
            </a:br>
            <a:r>
              <a:rPr lang="ru-RU" dirty="0" smtClean="0"/>
              <a:t>◾Повышение привлекательности европейского высшего образования </a:t>
            </a:r>
            <a:endParaRPr lang="ru-RU" u="sng" dirty="0" smtClean="0"/>
          </a:p>
          <a:p>
            <a:pPr>
              <a:buNone/>
            </a:pPr>
            <a:endParaRPr lang="en-US" dirty="0"/>
          </a:p>
        </p:txBody>
      </p:sp>
      <p:sp>
        <p:nvSpPr>
          <p:cNvPr id="3" name="Title 2"/>
          <p:cNvSpPr>
            <a:spLocks noGrp="1"/>
          </p:cNvSpPr>
          <p:nvPr>
            <p:ph type="title"/>
          </p:nvPr>
        </p:nvSpPr>
        <p:spPr/>
        <p:txBody>
          <a:bodyPr>
            <a:normAutofit fontScale="90000"/>
          </a:bodyPr>
          <a:lstStyle/>
          <a:p>
            <a:r>
              <a:rPr lang="ru-RU" dirty="0" smtClean="0"/>
              <a:t>Основные международные фонды и программы</a:t>
            </a:r>
            <a:r>
              <a:rPr lang="ru-RU" u="sng" dirty="0" smtClean="0"/>
              <a:t/>
            </a:r>
            <a:br>
              <a:rPr lang="ru-RU" u="sng"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377</TotalTime>
  <Words>2499</Words>
  <Application>Microsoft Office PowerPoint</Application>
  <PresentationFormat>On-screen Show (4:3)</PresentationFormat>
  <Paragraphs>284</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Повышение академической мобильности преподавателей</vt:lpstr>
      <vt:lpstr>Основные международные фонды и программы</vt:lpstr>
      <vt:lpstr>Основные международные фонды и программы  </vt:lpstr>
      <vt:lpstr>Основные международные фонды и программы</vt:lpstr>
      <vt:lpstr>Основные международные фонды и программы</vt:lpstr>
      <vt:lpstr>Основные международные фонды и программы</vt:lpstr>
      <vt:lpstr>Основные международные фонды и программы</vt:lpstr>
      <vt:lpstr>Основные международные фонды и программы</vt:lpstr>
      <vt:lpstr>Основные международные фонды и программы </vt:lpstr>
      <vt:lpstr>Основные международные фонды и программы</vt:lpstr>
      <vt:lpstr>Основные международные фонды и программы</vt:lpstr>
      <vt:lpstr>Основные международные фонды и программы</vt:lpstr>
      <vt:lpstr>Основные международные фонды и программы</vt:lpstr>
      <vt:lpstr>Основные международные фонды и программы</vt:lpstr>
      <vt:lpstr>Программа Фулбрайта  Fulbright Program </vt:lpstr>
      <vt:lpstr>Программа Фулбрайта  Fulbright Program</vt:lpstr>
      <vt:lpstr>Программа Фулбрайта в России Fulbright Program in Russia </vt:lpstr>
      <vt:lpstr>Программа Фулбрайта  Fulbright Program </vt:lpstr>
      <vt:lpstr>Программа Фулбрайта  Fulbright Program </vt:lpstr>
      <vt:lpstr>Программа Фулбрайта в России Fulbright Program in Russia</vt:lpstr>
      <vt:lpstr>Программа Фулбрайта в России Fulbright Program in Russia</vt:lpstr>
      <vt:lpstr>Slide 22</vt:lpstr>
      <vt:lpstr>Что включают все наши гранты?</vt:lpstr>
      <vt:lpstr>Slide 24</vt:lpstr>
      <vt:lpstr>Конкурс проходит в 3 тура:</vt:lpstr>
      <vt:lpstr>Slide 26</vt:lpstr>
      <vt:lpstr>Участие в рамках международной академической мобильности Черниговского М.В. в грантовых проектах Фулбрайта</vt:lpstr>
      <vt:lpstr>Университет Колгейт Colgate University</vt:lpstr>
      <vt:lpstr>Университет Колгейт Colgate University</vt:lpstr>
      <vt:lpstr>Университет Колгейт Colgate University</vt:lpstr>
      <vt:lpstr>Основные дисциплины и научные направления университета</vt:lpstr>
      <vt:lpstr>Изучение иностранных языков </vt:lpstr>
      <vt:lpstr>Обучение иностранным языкам на примере русского языка </vt:lpstr>
      <vt:lpstr>Организация классных (аудиторных) занятий: </vt:lpstr>
      <vt:lpstr>Внеклассная деятельность </vt:lpstr>
      <vt:lpstr>Участие в международных конференциях, семинарах, лекциях в рамках программы Фулбрайт</vt:lpstr>
      <vt:lpstr>Что повышаем в результате участия таких программ?</vt:lpstr>
      <vt:lpstr>Что повышаем в результате участия таких программ?</vt:lpstr>
      <vt:lpstr>Рекомендации для эффективного участия в грантовых проектах</vt:lpstr>
      <vt:lpstr>Рекомендации для эффективного участия в грантовых проектах</vt:lpstr>
      <vt:lpstr>Общие положения для эффективности организации академической мобильности</vt:lpstr>
      <vt:lpstr>Программы академической мобильности </vt:lpstr>
      <vt:lpstr>Программы академической мобильности </vt:lpstr>
      <vt:lpstr>Программы академической мобильности </vt:lpstr>
      <vt:lpstr>Программы академической мобильности </vt:lpstr>
      <vt:lpstr>Программы академической мобильности </vt:lpstr>
      <vt:lpstr>Статистика </vt:lpstr>
      <vt:lpstr>Статистика </vt:lpstr>
      <vt:lpstr>Статистика </vt:lpstr>
      <vt:lpstr>Статистика </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Повышение академической мобильности преподавателей</dc:title>
  <dc:creator>Maxim Chernigovskiy</dc:creator>
  <cp:lastModifiedBy>Maxim Chernigovskiy</cp:lastModifiedBy>
  <cp:revision>40</cp:revision>
  <dcterms:created xsi:type="dcterms:W3CDTF">2015-03-26T08:13:12Z</dcterms:created>
  <dcterms:modified xsi:type="dcterms:W3CDTF">2015-03-27T03:27:28Z</dcterms:modified>
</cp:coreProperties>
</file>