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6" r:id="rId2"/>
    <p:sldId id="256" r:id="rId3"/>
    <p:sldId id="303" r:id="rId4"/>
    <p:sldId id="311" r:id="rId5"/>
    <p:sldId id="305" r:id="rId6"/>
    <p:sldId id="306" r:id="rId7"/>
    <p:sldId id="307" r:id="rId8"/>
    <p:sldId id="308" r:id="rId9"/>
    <p:sldId id="309" r:id="rId10"/>
    <p:sldId id="310" r:id="rId11"/>
    <p:sldId id="302" r:id="rId12"/>
    <p:sldId id="260" r:id="rId13"/>
    <p:sldId id="261" r:id="rId14"/>
    <p:sldId id="297" r:id="rId15"/>
    <p:sldId id="301" r:id="rId16"/>
    <p:sldId id="264" r:id="rId17"/>
    <p:sldId id="262" r:id="rId18"/>
    <p:sldId id="267" r:id="rId19"/>
    <p:sldId id="269" r:id="rId20"/>
    <p:sldId id="298" r:id="rId21"/>
    <p:sldId id="274" r:id="rId22"/>
    <p:sldId id="270" r:id="rId23"/>
    <p:sldId id="266" r:id="rId24"/>
    <p:sldId id="265" r:id="rId25"/>
    <p:sldId id="271" r:id="rId26"/>
    <p:sldId id="263" r:id="rId27"/>
    <p:sldId id="299" r:id="rId28"/>
    <p:sldId id="300" r:id="rId29"/>
    <p:sldId id="272" r:id="rId30"/>
    <p:sldId id="276" r:id="rId31"/>
    <p:sldId id="278" r:id="rId32"/>
    <p:sldId id="279" r:id="rId33"/>
    <p:sldId id="280" r:id="rId34"/>
    <p:sldId id="281" r:id="rId35"/>
    <p:sldId id="282" r:id="rId36"/>
    <p:sldId id="31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30" autoAdjust="0"/>
  </p:normalViewPr>
  <p:slideViewPr>
    <p:cSldViewPr>
      <p:cViewPr>
        <p:scale>
          <a:sx n="90" d="100"/>
          <a:sy n="9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B153D-3838-4F6A-932B-87EBE53B73E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45EF4-B27D-443E-9225-11B55D093B1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Развивающее</a:t>
          </a:r>
          <a:endParaRPr lang="ru-RU" b="1" dirty="0">
            <a:solidFill>
              <a:schemeClr val="bg1"/>
            </a:solidFill>
          </a:endParaRPr>
        </a:p>
      </dgm:t>
    </dgm:pt>
    <dgm:pt modelId="{572DBA9A-C5D3-4B09-B629-E0911CE04FFD}" type="parTrans" cxnId="{4A719BEC-5F6A-4ADC-B299-C51C4B10E869}">
      <dgm:prSet/>
      <dgm:spPr/>
      <dgm:t>
        <a:bodyPr/>
        <a:lstStyle/>
        <a:p>
          <a:endParaRPr lang="ru-RU"/>
        </a:p>
      </dgm:t>
    </dgm:pt>
    <dgm:pt modelId="{ED2D8708-7633-4164-B9A7-F7F3CEAE823F}" type="sibTrans" cxnId="{4A719BEC-5F6A-4ADC-B299-C51C4B10E869}">
      <dgm:prSet/>
      <dgm:spPr/>
      <dgm:t>
        <a:bodyPr/>
        <a:lstStyle/>
        <a:p>
          <a:endParaRPr lang="ru-RU"/>
        </a:p>
      </dgm:t>
    </dgm:pt>
    <dgm:pt modelId="{49D438B4-7B9E-42FF-877B-A97101884F5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Воспитательное</a:t>
          </a:r>
          <a:endParaRPr lang="ru-RU" b="1" dirty="0">
            <a:solidFill>
              <a:schemeClr val="bg1"/>
            </a:solidFill>
          </a:endParaRPr>
        </a:p>
      </dgm:t>
    </dgm:pt>
    <dgm:pt modelId="{1639CAF0-6733-4FF4-A482-7BA046A100BE}" type="parTrans" cxnId="{60440A59-A3C1-4041-A6EA-FC21F9CC8AC1}">
      <dgm:prSet/>
      <dgm:spPr/>
      <dgm:t>
        <a:bodyPr/>
        <a:lstStyle/>
        <a:p>
          <a:endParaRPr lang="ru-RU"/>
        </a:p>
      </dgm:t>
    </dgm:pt>
    <dgm:pt modelId="{75E44DF7-37B0-4140-8D85-B7717B5D6AE2}" type="sibTrans" cxnId="{60440A59-A3C1-4041-A6EA-FC21F9CC8AC1}">
      <dgm:prSet/>
      <dgm:spPr/>
      <dgm:t>
        <a:bodyPr/>
        <a:lstStyle/>
        <a:p>
          <a:endParaRPr lang="ru-RU"/>
        </a:p>
      </dgm:t>
    </dgm:pt>
    <dgm:pt modelId="{5B0BC450-43D3-4999-A18B-8D37217F1AA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Обучающее</a:t>
          </a:r>
          <a:endParaRPr lang="ru-RU" b="1" dirty="0">
            <a:solidFill>
              <a:schemeClr val="bg1"/>
            </a:solidFill>
          </a:endParaRPr>
        </a:p>
      </dgm:t>
    </dgm:pt>
    <dgm:pt modelId="{E43B3E59-0033-46D5-8D03-4CCAD01EAD13}" type="sibTrans" cxnId="{4A2F05BA-E6B6-4E41-917C-EC3288D472EB}">
      <dgm:prSet/>
      <dgm:spPr/>
      <dgm:t>
        <a:bodyPr/>
        <a:lstStyle/>
        <a:p>
          <a:endParaRPr lang="ru-RU"/>
        </a:p>
      </dgm:t>
    </dgm:pt>
    <dgm:pt modelId="{F78CCC64-9D58-4985-95A3-E2963BC569CE}" type="parTrans" cxnId="{4A2F05BA-E6B6-4E41-917C-EC3288D472EB}">
      <dgm:prSet/>
      <dgm:spPr/>
      <dgm:t>
        <a:bodyPr/>
        <a:lstStyle/>
        <a:p>
          <a:endParaRPr lang="ru-RU"/>
        </a:p>
      </dgm:t>
    </dgm:pt>
    <dgm:pt modelId="{055F6D86-2E12-486D-A547-8125B1703D0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</a:rPr>
            <a:t>Значение изобразительной деятельности</a:t>
          </a:r>
        </a:p>
        <a:p>
          <a:r>
            <a:rPr lang="ru-RU" sz="3600" dirty="0" smtClean="0">
              <a:solidFill>
                <a:schemeClr val="bg1"/>
              </a:solidFill>
            </a:rPr>
            <a:t>(</a:t>
          </a:r>
          <a:r>
            <a:rPr lang="ru-RU" sz="3600" dirty="0" smtClean="0">
              <a:solidFill>
                <a:schemeClr val="bg1"/>
              </a:solidFill>
            </a:rPr>
            <a:t>группа </a:t>
          </a:r>
          <a:r>
            <a:rPr lang="ru-RU" sz="3600" dirty="0" smtClean="0">
              <a:solidFill>
                <a:schemeClr val="bg1"/>
              </a:solidFill>
            </a:rPr>
            <a:t>задач)</a:t>
          </a:r>
          <a:endParaRPr lang="ru-RU" sz="2400" dirty="0">
            <a:solidFill>
              <a:schemeClr val="bg1"/>
            </a:solidFill>
          </a:endParaRPr>
        </a:p>
      </dgm:t>
    </dgm:pt>
    <dgm:pt modelId="{7540965E-5383-48B6-9844-5D3A42F3AB96}" type="sibTrans" cxnId="{62613180-C7B3-41E7-A609-B19BC9F8E358}">
      <dgm:prSet/>
      <dgm:spPr/>
      <dgm:t>
        <a:bodyPr/>
        <a:lstStyle/>
        <a:p>
          <a:endParaRPr lang="ru-RU"/>
        </a:p>
      </dgm:t>
    </dgm:pt>
    <dgm:pt modelId="{D4AFAA0A-8553-47AC-BE6D-27004904DA34}" type="parTrans" cxnId="{62613180-C7B3-41E7-A609-B19BC9F8E358}">
      <dgm:prSet/>
      <dgm:spPr/>
      <dgm:t>
        <a:bodyPr/>
        <a:lstStyle/>
        <a:p>
          <a:endParaRPr lang="ru-RU"/>
        </a:p>
      </dgm:t>
    </dgm:pt>
    <dgm:pt modelId="{661B32DC-8295-4793-98CD-E6B9CC87D407}" type="pres">
      <dgm:prSet presAssocID="{175B153D-3838-4F6A-932B-87EBE53B73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DF5E6C-D977-4263-9B78-9D3DFA1CB653}" type="pres">
      <dgm:prSet presAssocID="{055F6D86-2E12-486D-A547-8125B1703D00}" presName="hierRoot1" presStyleCnt="0">
        <dgm:presLayoutVars>
          <dgm:hierBranch val="init"/>
        </dgm:presLayoutVars>
      </dgm:prSet>
      <dgm:spPr/>
    </dgm:pt>
    <dgm:pt modelId="{5FC1E912-511C-451E-8554-DD4C31D9FD0B}" type="pres">
      <dgm:prSet presAssocID="{055F6D86-2E12-486D-A547-8125B1703D00}" presName="rootComposite1" presStyleCnt="0"/>
      <dgm:spPr/>
    </dgm:pt>
    <dgm:pt modelId="{24F3D519-5A07-475D-B906-7C701CB2C45A}" type="pres">
      <dgm:prSet presAssocID="{055F6D86-2E12-486D-A547-8125B1703D00}" presName="rootText1" presStyleLbl="node0" presStyleIdx="0" presStyleCnt="1" custScaleX="267225" custScaleY="208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48835-07BA-4D8E-AC19-9A47F48FE7BA}" type="pres">
      <dgm:prSet presAssocID="{055F6D86-2E12-486D-A547-8125B1703D0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9286BF-6DBB-413D-9C02-E1C269DBF7E2}" type="pres">
      <dgm:prSet presAssocID="{055F6D86-2E12-486D-A547-8125B1703D00}" presName="hierChild2" presStyleCnt="0"/>
      <dgm:spPr/>
    </dgm:pt>
    <dgm:pt modelId="{D7496A51-6BA0-4B73-A172-1382BF3DC6B9}" type="pres">
      <dgm:prSet presAssocID="{F78CCC64-9D58-4985-95A3-E2963BC569C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1563E9B-AC69-4E7A-8111-E071880CF50C}" type="pres">
      <dgm:prSet presAssocID="{5B0BC450-43D3-4999-A18B-8D37217F1AA9}" presName="hierRoot2" presStyleCnt="0">
        <dgm:presLayoutVars>
          <dgm:hierBranch val="init"/>
        </dgm:presLayoutVars>
      </dgm:prSet>
      <dgm:spPr/>
    </dgm:pt>
    <dgm:pt modelId="{DCC2F15D-DB67-4A81-A17C-4A4FC5617D2D}" type="pres">
      <dgm:prSet presAssocID="{5B0BC450-43D3-4999-A18B-8D37217F1AA9}" presName="rootComposite" presStyleCnt="0"/>
      <dgm:spPr/>
    </dgm:pt>
    <dgm:pt modelId="{7C9C6E18-3ED4-4494-BF56-9DCA35381D28}" type="pres">
      <dgm:prSet presAssocID="{5B0BC450-43D3-4999-A18B-8D37217F1AA9}" presName="rootText" presStyleLbl="node2" presStyleIdx="0" presStyleCnt="3" custScaleX="91162" custLinFactNeighborX="8384" custLinFactNeighborY="3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1BD112-F8A3-44A0-8D64-4BC9271CE6F9}" type="pres">
      <dgm:prSet presAssocID="{5B0BC450-43D3-4999-A18B-8D37217F1AA9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615ED3-A44A-43EB-BBD8-08FAA6D5E23F}" type="pres">
      <dgm:prSet presAssocID="{5B0BC450-43D3-4999-A18B-8D37217F1AA9}" presName="hierChild4" presStyleCnt="0"/>
      <dgm:spPr/>
    </dgm:pt>
    <dgm:pt modelId="{CEDDDBA4-472A-477A-8ECB-08B6C675D381}" type="pres">
      <dgm:prSet presAssocID="{5B0BC450-43D3-4999-A18B-8D37217F1AA9}" presName="hierChild5" presStyleCnt="0"/>
      <dgm:spPr/>
    </dgm:pt>
    <dgm:pt modelId="{81B35D26-4B1C-41DA-89D8-A4F227A96BF7}" type="pres">
      <dgm:prSet presAssocID="{572DBA9A-C5D3-4B09-B629-E0911CE04FF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6A2D05A-7EE1-4794-A46A-F31BE7E08068}" type="pres">
      <dgm:prSet presAssocID="{3C245EF4-B27D-443E-9225-11B55D093B17}" presName="hierRoot2" presStyleCnt="0">
        <dgm:presLayoutVars>
          <dgm:hierBranch val="init"/>
        </dgm:presLayoutVars>
      </dgm:prSet>
      <dgm:spPr/>
    </dgm:pt>
    <dgm:pt modelId="{13E09B98-81E3-4F04-8305-645FA7C98D57}" type="pres">
      <dgm:prSet presAssocID="{3C245EF4-B27D-443E-9225-11B55D093B17}" presName="rootComposite" presStyleCnt="0"/>
      <dgm:spPr/>
    </dgm:pt>
    <dgm:pt modelId="{3C9FB9FE-4B10-461A-8540-9D52C8A4653C}" type="pres">
      <dgm:prSet presAssocID="{3C245EF4-B27D-443E-9225-11B55D093B17}" presName="rootText" presStyleLbl="node2" presStyleIdx="1" presStyleCnt="3" custScaleX="107202" custLinFactNeighborX="3594" custLinFactNeighborY="3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A2020-C250-48E1-9FB6-8AD1EC81A110}" type="pres">
      <dgm:prSet presAssocID="{3C245EF4-B27D-443E-9225-11B55D093B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6F6CBD6-0D00-498D-80E2-F4D1440E35F7}" type="pres">
      <dgm:prSet presAssocID="{3C245EF4-B27D-443E-9225-11B55D093B17}" presName="hierChild4" presStyleCnt="0"/>
      <dgm:spPr/>
    </dgm:pt>
    <dgm:pt modelId="{39A42D14-E014-4107-9063-5B306D4091B9}" type="pres">
      <dgm:prSet presAssocID="{3C245EF4-B27D-443E-9225-11B55D093B17}" presName="hierChild5" presStyleCnt="0"/>
      <dgm:spPr/>
    </dgm:pt>
    <dgm:pt modelId="{C8AD0F60-6B8B-41FA-9FF5-D710C47AC5A5}" type="pres">
      <dgm:prSet presAssocID="{1639CAF0-6733-4FF4-A482-7BA046A100B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0AFEE1E-48CA-4B97-ADA6-8B84A4D898BA}" type="pres">
      <dgm:prSet presAssocID="{49D438B4-7B9E-42FF-877B-A97101884F54}" presName="hierRoot2" presStyleCnt="0">
        <dgm:presLayoutVars>
          <dgm:hierBranch val="init"/>
        </dgm:presLayoutVars>
      </dgm:prSet>
      <dgm:spPr/>
    </dgm:pt>
    <dgm:pt modelId="{93069EBD-50D7-4C5A-84D3-D2AE064949C2}" type="pres">
      <dgm:prSet presAssocID="{49D438B4-7B9E-42FF-877B-A97101884F54}" presName="rootComposite" presStyleCnt="0"/>
      <dgm:spPr/>
    </dgm:pt>
    <dgm:pt modelId="{B8D93F95-DF7E-48D3-A064-7FB9A4292841}" type="pres">
      <dgm:prSet presAssocID="{49D438B4-7B9E-42FF-877B-A97101884F54}" presName="rootText" presStyleLbl="node2" presStyleIdx="2" presStyleCnt="3" custScaleX="115176" custLinFactNeighborX="-4382" custLinFactNeighborY="3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819AF-7294-4E26-A8D2-3CB71B1CD130}" type="pres">
      <dgm:prSet presAssocID="{49D438B4-7B9E-42FF-877B-A97101884F54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9CAB3F-18B1-425D-BA25-DC64E058D98E}" type="pres">
      <dgm:prSet presAssocID="{49D438B4-7B9E-42FF-877B-A97101884F54}" presName="hierChild4" presStyleCnt="0"/>
      <dgm:spPr/>
    </dgm:pt>
    <dgm:pt modelId="{84F7B090-A367-48B1-BCF0-C67DB4A75F3A}" type="pres">
      <dgm:prSet presAssocID="{49D438B4-7B9E-42FF-877B-A97101884F54}" presName="hierChild5" presStyleCnt="0"/>
      <dgm:spPr/>
    </dgm:pt>
    <dgm:pt modelId="{54B94BA6-A37F-4203-ADAE-E458A53B46E3}" type="pres">
      <dgm:prSet presAssocID="{055F6D86-2E12-486D-A547-8125B1703D00}" presName="hierChild3" presStyleCnt="0"/>
      <dgm:spPr/>
    </dgm:pt>
  </dgm:ptLst>
  <dgm:cxnLst>
    <dgm:cxn modelId="{6954994D-8BA8-4223-8E26-22C2C1508E03}" type="presOf" srcId="{055F6D86-2E12-486D-A547-8125B1703D00}" destId="{19D48835-07BA-4D8E-AC19-9A47F48FE7BA}" srcOrd="1" destOrd="0" presId="urn:microsoft.com/office/officeart/2005/8/layout/orgChart1"/>
    <dgm:cxn modelId="{4A2F05BA-E6B6-4E41-917C-EC3288D472EB}" srcId="{055F6D86-2E12-486D-A547-8125B1703D00}" destId="{5B0BC450-43D3-4999-A18B-8D37217F1AA9}" srcOrd="0" destOrd="0" parTransId="{F78CCC64-9D58-4985-95A3-E2963BC569CE}" sibTransId="{E43B3E59-0033-46D5-8D03-4CCAD01EAD13}"/>
    <dgm:cxn modelId="{C68D93AA-787E-4314-A2CD-64D3B3ED628F}" type="presOf" srcId="{572DBA9A-C5D3-4B09-B629-E0911CE04FFD}" destId="{81B35D26-4B1C-41DA-89D8-A4F227A96BF7}" srcOrd="0" destOrd="0" presId="urn:microsoft.com/office/officeart/2005/8/layout/orgChart1"/>
    <dgm:cxn modelId="{38AF6546-332F-44AB-B8C3-CF3F460D7DD0}" type="presOf" srcId="{175B153D-3838-4F6A-932B-87EBE53B73E8}" destId="{661B32DC-8295-4793-98CD-E6B9CC87D407}" srcOrd="0" destOrd="0" presId="urn:microsoft.com/office/officeart/2005/8/layout/orgChart1"/>
    <dgm:cxn modelId="{0A0D2B27-6940-45BE-8F00-B21E596F556A}" type="presOf" srcId="{5B0BC450-43D3-4999-A18B-8D37217F1AA9}" destId="{7C9C6E18-3ED4-4494-BF56-9DCA35381D28}" srcOrd="0" destOrd="0" presId="urn:microsoft.com/office/officeart/2005/8/layout/orgChart1"/>
    <dgm:cxn modelId="{38758ADD-B55D-4F8E-AAE7-233B043A9028}" type="presOf" srcId="{3C245EF4-B27D-443E-9225-11B55D093B17}" destId="{3B5A2020-C250-48E1-9FB6-8AD1EC81A110}" srcOrd="1" destOrd="0" presId="urn:microsoft.com/office/officeart/2005/8/layout/orgChart1"/>
    <dgm:cxn modelId="{8D360A85-C845-4A40-8632-4F0EBED14882}" type="presOf" srcId="{5B0BC450-43D3-4999-A18B-8D37217F1AA9}" destId="{A31BD112-F8A3-44A0-8D64-4BC9271CE6F9}" srcOrd="1" destOrd="0" presId="urn:microsoft.com/office/officeart/2005/8/layout/orgChart1"/>
    <dgm:cxn modelId="{4A719BEC-5F6A-4ADC-B299-C51C4B10E869}" srcId="{055F6D86-2E12-486D-A547-8125B1703D00}" destId="{3C245EF4-B27D-443E-9225-11B55D093B17}" srcOrd="1" destOrd="0" parTransId="{572DBA9A-C5D3-4B09-B629-E0911CE04FFD}" sibTransId="{ED2D8708-7633-4164-B9A7-F7F3CEAE823F}"/>
    <dgm:cxn modelId="{D4DD01F4-FD2C-4264-83ED-EE4AAAA502AA}" type="presOf" srcId="{F78CCC64-9D58-4985-95A3-E2963BC569CE}" destId="{D7496A51-6BA0-4B73-A172-1382BF3DC6B9}" srcOrd="0" destOrd="0" presId="urn:microsoft.com/office/officeart/2005/8/layout/orgChart1"/>
    <dgm:cxn modelId="{60440A59-A3C1-4041-A6EA-FC21F9CC8AC1}" srcId="{055F6D86-2E12-486D-A547-8125B1703D00}" destId="{49D438B4-7B9E-42FF-877B-A97101884F54}" srcOrd="2" destOrd="0" parTransId="{1639CAF0-6733-4FF4-A482-7BA046A100BE}" sibTransId="{75E44DF7-37B0-4140-8D85-B7717B5D6AE2}"/>
    <dgm:cxn modelId="{57EFDFF1-DC1F-4CD8-BFA2-6924A988C0E6}" type="presOf" srcId="{49D438B4-7B9E-42FF-877B-A97101884F54}" destId="{B8D93F95-DF7E-48D3-A064-7FB9A4292841}" srcOrd="0" destOrd="0" presId="urn:microsoft.com/office/officeart/2005/8/layout/orgChart1"/>
    <dgm:cxn modelId="{62613180-C7B3-41E7-A609-B19BC9F8E358}" srcId="{175B153D-3838-4F6A-932B-87EBE53B73E8}" destId="{055F6D86-2E12-486D-A547-8125B1703D00}" srcOrd="0" destOrd="0" parTransId="{D4AFAA0A-8553-47AC-BE6D-27004904DA34}" sibTransId="{7540965E-5383-48B6-9844-5D3A42F3AB96}"/>
    <dgm:cxn modelId="{0D290820-4D7C-4BD6-AD8A-CD1762C0AB87}" type="presOf" srcId="{1639CAF0-6733-4FF4-A482-7BA046A100BE}" destId="{C8AD0F60-6B8B-41FA-9FF5-D710C47AC5A5}" srcOrd="0" destOrd="0" presId="urn:microsoft.com/office/officeart/2005/8/layout/orgChart1"/>
    <dgm:cxn modelId="{E7648673-7472-426A-8725-B3BD25AD168C}" type="presOf" srcId="{49D438B4-7B9E-42FF-877B-A97101884F54}" destId="{16D819AF-7294-4E26-A8D2-3CB71B1CD130}" srcOrd="1" destOrd="0" presId="urn:microsoft.com/office/officeart/2005/8/layout/orgChart1"/>
    <dgm:cxn modelId="{CF747E1E-07C9-4E6B-A89F-C371F65EDACC}" type="presOf" srcId="{3C245EF4-B27D-443E-9225-11B55D093B17}" destId="{3C9FB9FE-4B10-461A-8540-9D52C8A4653C}" srcOrd="0" destOrd="0" presId="urn:microsoft.com/office/officeart/2005/8/layout/orgChart1"/>
    <dgm:cxn modelId="{B559A36E-C5CD-40FB-961A-EBB4788EA136}" type="presOf" srcId="{055F6D86-2E12-486D-A547-8125B1703D00}" destId="{24F3D519-5A07-475D-B906-7C701CB2C45A}" srcOrd="0" destOrd="0" presId="urn:microsoft.com/office/officeart/2005/8/layout/orgChart1"/>
    <dgm:cxn modelId="{28BDF0F0-2381-4378-BE97-59479D90B511}" type="presParOf" srcId="{661B32DC-8295-4793-98CD-E6B9CC87D407}" destId="{CCDF5E6C-D977-4263-9B78-9D3DFA1CB653}" srcOrd="0" destOrd="0" presId="urn:microsoft.com/office/officeart/2005/8/layout/orgChart1"/>
    <dgm:cxn modelId="{D0FCD240-0495-4A6B-9612-A49CCC958FAE}" type="presParOf" srcId="{CCDF5E6C-D977-4263-9B78-9D3DFA1CB653}" destId="{5FC1E912-511C-451E-8554-DD4C31D9FD0B}" srcOrd="0" destOrd="0" presId="urn:microsoft.com/office/officeart/2005/8/layout/orgChart1"/>
    <dgm:cxn modelId="{F37CC0ED-80B9-42D9-9638-FA6FC606829F}" type="presParOf" srcId="{5FC1E912-511C-451E-8554-DD4C31D9FD0B}" destId="{24F3D519-5A07-475D-B906-7C701CB2C45A}" srcOrd="0" destOrd="0" presId="urn:microsoft.com/office/officeart/2005/8/layout/orgChart1"/>
    <dgm:cxn modelId="{177CE304-6849-4036-A8C3-D371903B5840}" type="presParOf" srcId="{5FC1E912-511C-451E-8554-DD4C31D9FD0B}" destId="{19D48835-07BA-4D8E-AC19-9A47F48FE7BA}" srcOrd="1" destOrd="0" presId="urn:microsoft.com/office/officeart/2005/8/layout/orgChart1"/>
    <dgm:cxn modelId="{87D24892-3EA0-4AF1-B47F-107409DF198C}" type="presParOf" srcId="{CCDF5E6C-D977-4263-9B78-9D3DFA1CB653}" destId="{7B9286BF-6DBB-413D-9C02-E1C269DBF7E2}" srcOrd="1" destOrd="0" presId="urn:microsoft.com/office/officeart/2005/8/layout/orgChart1"/>
    <dgm:cxn modelId="{A551E7C4-595C-4D1F-9039-2526E0CAAA17}" type="presParOf" srcId="{7B9286BF-6DBB-413D-9C02-E1C269DBF7E2}" destId="{D7496A51-6BA0-4B73-A172-1382BF3DC6B9}" srcOrd="0" destOrd="0" presId="urn:microsoft.com/office/officeart/2005/8/layout/orgChart1"/>
    <dgm:cxn modelId="{419FBB31-26A1-4604-9610-7CCCE0CF3F95}" type="presParOf" srcId="{7B9286BF-6DBB-413D-9C02-E1C269DBF7E2}" destId="{D1563E9B-AC69-4E7A-8111-E071880CF50C}" srcOrd="1" destOrd="0" presId="urn:microsoft.com/office/officeart/2005/8/layout/orgChart1"/>
    <dgm:cxn modelId="{F02D179D-2DE4-4F1E-BF56-3CF80B605B68}" type="presParOf" srcId="{D1563E9B-AC69-4E7A-8111-E071880CF50C}" destId="{DCC2F15D-DB67-4A81-A17C-4A4FC5617D2D}" srcOrd="0" destOrd="0" presId="urn:microsoft.com/office/officeart/2005/8/layout/orgChart1"/>
    <dgm:cxn modelId="{25F09D10-042A-4B7E-8E03-4E1A91B14D46}" type="presParOf" srcId="{DCC2F15D-DB67-4A81-A17C-4A4FC5617D2D}" destId="{7C9C6E18-3ED4-4494-BF56-9DCA35381D28}" srcOrd="0" destOrd="0" presId="urn:microsoft.com/office/officeart/2005/8/layout/orgChart1"/>
    <dgm:cxn modelId="{681BD838-6D5B-4893-98B0-46C4631D8A8B}" type="presParOf" srcId="{DCC2F15D-DB67-4A81-A17C-4A4FC5617D2D}" destId="{A31BD112-F8A3-44A0-8D64-4BC9271CE6F9}" srcOrd="1" destOrd="0" presId="urn:microsoft.com/office/officeart/2005/8/layout/orgChart1"/>
    <dgm:cxn modelId="{9BF10C4C-2650-4643-870C-FBED20BA8416}" type="presParOf" srcId="{D1563E9B-AC69-4E7A-8111-E071880CF50C}" destId="{9B615ED3-A44A-43EB-BBD8-08FAA6D5E23F}" srcOrd="1" destOrd="0" presId="urn:microsoft.com/office/officeart/2005/8/layout/orgChart1"/>
    <dgm:cxn modelId="{65954402-1C90-4642-AD59-4C65D805F2AD}" type="presParOf" srcId="{D1563E9B-AC69-4E7A-8111-E071880CF50C}" destId="{CEDDDBA4-472A-477A-8ECB-08B6C675D381}" srcOrd="2" destOrd="0" presId="urn:microsoft.com/office/officeart/2005/8/layout/orgChart1"/>
    <dgm:cxn modelId="{F129DA54-8B8F-4414-B4C9-FBFC29F59336}" type="presParOf" srcId="{7B9286BF-6DBB-413D-9C02-E1C269DBF7E2}" destId="{81B35D26-4B1C-41DA-89D8-A4F227A96BF7}" srcOrd="2" destOrd="0" presId="urn:microsoft.com/office/officeart/2005/8/layout/orgChart1"/>
    <dgm:cxn modelId="{3831F33A-1301-45F0-AA24-2E533995AD57}" type="presParOf" srcId="{7B9286BF-6DBB-413D-9C02-E1C269DBF7E2}" destId="{A6A2D05A-7EE1-4794-A46A-F31BE7E08068}" srcOrd="3" destOrd="0" presId="urn:microsoft.com/office/officeart/2005/8/layout/orgChart1"/>
    <dgm:cxn modelId="{3E7B56BC-CD7D-4EC5-B760-F3C13CBE5A28}" type="presParOf" srcId="{A6A2D05A-7EE1-4794-A46A-F31BE7E08068}" destId="{13E09B98-81E3-4F04-8305-645FA7C98D57}" srcOrd="0" destOrd="0" presId="urn:microsoft.com/office/officeart/2005/8/layout/orgChart1"/>
    <dgm:cxn modelId="{159F8587-4718-46C7-9DAF-F3C3517812AE}" type="presParOf" srcId="{13E09B98-81E3-4F04-8305-645FA7C98D57}" destId="{3C9FB9FE-4B10-461A-8540-9D52C8A4653C}" srcOrd="0" destOrd="0" presId="urn:microsoft.com/office/officeart/2005/8/layout/orgChart1"/>
    <dgm:cxn modelId="{B8662AD7-EFA4-4391-9E00-425E61266CD2}" type="presParOf" srcId="{13E09B98-81E3-4F04-8305-645FA7C98D57}" destId="{3B5A2020-C250-48E1-9FB6-8AD1EC81A110}" srcOrd="1" destOrd="0" presId="urn:microsoft.com/office/officeart/2005/8/layout/orgChart1"/>
    <dgm:cxn modelId="{772F2BFD-6434-474C-8A9D-9F8151663906}" type="presParOf" srcId="{A6A2D05A-7EE1-4794-A46A-F31BE7E08068}" destId="{E6F6CBD6-0D00-498D-80E2-F4D1440E35F7}" srcOrd="1" destOrd="0" presId="urn:microsoft.com/office/officeart/2005/8/layout/orgChart1"/>
    <dgm:cxn modelId="{D83E8906-97CA-4680-85FD-D18A79F580BD}" type="presParOf" srcId="{A6A2D05A-7EE1-4794-A46A-F31BE7E08068}" destId="{39A42D14-E014-4107-9063-5B306D4091B9}" srcOrd="2" destOrd="0" presId="urn:microsoft.com/office/officeart/2005/8/layout/orgChart1"/>
    <dgm:cxn modelId="{301119D6-9521-4B1D-A622-BDC7B26769E6}" type="presParOf" srcId="{7B9286BF-6DBB-413D-9C02-E1C269DBF7E2}" destId="{C8AD0F60-6B8B-41FA-9FF5-D710C47AC5A5}" srcOrd="4" destOrd="0" presId="urn:microsoft.com/office/officeart/2005/8/layout/orgChart1"/>
    <dgm:cxn modelId="{9F37FCDC-EC11-471E-B644-F414F0AD0CF8}" type="presParOf" srcId="{7B9286BF-6DBB-413D-9C02-E1C269DBF7E2}" destId="{E0AFEE1E-48CA-4B97-ADA6-8B84A4D898BA}" srcOrd="5" destOrd="0" presId="urn:microsoft.com/office/officeart/2005/8/layout/orgChart1"/>
    <dgm:cxn modelId="{BF7360D0-2FAD-45C5-9B66-E14228E4E0C0}" type="presParOf" srcId="{E0AFEE1E-48CA-4B97-ADA6-8B84A4D898BA}" destId="{93069EBD-50D7-4C5A-84D3-D2AE064949C2}" srcOrd="0" destOrd="0" presId="urn:microsoft.com/office/officeart/2005/8/layout/orgChart1"/>
    <dgm:cxn modelId="{A29395C2-F132-4B6D-82CA-D6E8CA5BB2B4}" type="presParOf" srcId="{93069EBD-50D7-4C5A-84D3-D2AE064949C2}" destId="{B8D93F95-DF7E-48D3-A064-7FB9A4292841}" srcOrd="0" destOrd="0" presId="urn:microsoft.com/office/officeart/2005/8/layout/orgChart1"/>
    <dgm:cxn modelId="{2E68463B-5638-4823-A989-60B9035F6E6F}" type="presParOf" srcId="{93069EBD-50D7-4C5A-84D3-D2AE064949C2}" destId="{16D819AF-7294-4E26-A8D2-3CB71B1CD130}" srcOrd="1" destOrd="0" presId="urn:microsoft.com/office/officeart/2005/8/layout/orgChart1"/>
    <dgm:cxn modelId="{8FFACD00-F035-499F-BC99-7BE04C69724B}" type="presParOf" srcId="{E0AFEE1E-48CA-4B97-ADA6-8B84A4D898BA}" destId="{979CAB3F-18B1-425D-BA25-DC64E058D98E}" srcOrd="1" destOrd="0" presId="urn:microsoft.com/office/officeart/2005/8/layout/orgChart1"/>
    <dgm:cxn modelId="{57D036A8-FCE9-47BE-A87C-C8ECF40D768C}" type="presParOf" srcId="{E0AFEE1E-48CA-4B97-ADA6-8B84A4D898BA}" destId="{84F7B090-A367-48B1-BCF0-C67DB4A75F3A}" srcOrd="2" destOrd="0" presId="urn:microsoft.com/office/officeart/2005/8/layout/orgChart1"/>
    <dgm:cxn modelId="{A2555CFF-4A76-4DF5-BFDF-CD3BF523C4E0}" type="presParOf" srcId="{CCDF5E6C-D977-4263-9B78-9D3DFA1CB653}" destId="{54B94BA6-A37F-4203-ADAE-E458A53B46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50F1C-1415-4F40-B4AA-42B41292AB79}" type="doc">
      <dgm:prSet loTypeId="urn:microsoft.com/office/officeart/2005/8/layout/orgChart1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EEA0C43-1D3D-492D-A809-0A26B679D680}">
      <dgm:prSet phldrT="[Текст]"/>
      <dgm:spPr>
        <a:solidFill>
          <a:schemeClr val="accent1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00CC"/>
              </a:solidFill>
              <a:latin typeface="+mn-lt"/>
            </a:rPr>
            <a:t>Доизобразительный</a:t>
          </a:r>
          <a:r>
            <a:rPr lang="ru-RU" b="1" dirty="0" smtClean="0">
              <a:solidFill>
                <a:srgbClr val="0000CC"/>
              </a:solidFill>
              <a:latin typeface="+mn-lt"/>
            </a:rPr>
            <a:t> этап</a:t>
          </a:r>
          <a:endParaRPr lang="ru-RU" b="1" dirty="0">
            <a:solidFill>
              <a:srgbClr val="0000CC"/>
            </a:solidFill>
            <a:latin typeface="+mn-lt"/>
          </a:endParaRPr>
        </a:p>
      </dgm:t>
    </dgm:pt>
    <dgm:pt modelId="{37822FF7-6E13-4FA6-996C-A6A7D527DCB9}" type="parTrans" cxnId="{A869CEFE-4D81-49DC-B6BE-2D8279171EB0}">
      <dgm:prSet/>
      <dgm:spPr/>
      <dgm:t>
        <a:bodyPr/>
        <a:lstStyle/>
        <a:p>
          <a:endParaRPr lang="ru-RU"/>
        </a:p>
      </dgm:t>
    </dgm:pt>
    <dgm:pt modelId="{2D4992D7-6C48-43D8-A65D-6EDDFFDCF6FC}" type="sibTrans" cxnId="{A869CEFE-4D81-49DC-B6BE-2D8279171EB0}">
      <dgm:prSet/>
      <dgm:spPr/>
      <dgm:t>
        <a:bodyPr/>
        <a:lstStyle/>
        <a:p>
          <a:endParaRPr lang="ru-RU"/>
        </a:p>
      </dgm:t>
    </dgm:pt>
    <dgm:pt modelId="{C651390C-745B-4E05-9486-F27A8496B846}">
      <dgm:prSet custT="1"/>
      <dgm:spPr>
        <a:solidFill>
          <a:schemeClr val="accent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sz="2000" b="1" u="sng" dirty="0" smtClean="0">
              <a:solidFill>
                <a:srgbClr val="0000CC"/>
              </a:solidFill>
              <a:latin typeface="Comic Sans MS" pitchFamily="66" charset="0"/>
            </a:rPr>
            <a:t>1-я стадия:</a:t>
          </a:r>
        </a:p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стадия каракулей</a:t>
          </a:r>
        </a:p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(от 1,5 до 2 лет). </a:t>
          </a:r>
          <a:endParaRPr lang="ru-RU" sz="200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FCB4C4D3-575A-4534-9938-BA9AB8098CCB}" type="parTrans" cxnId="{0A288634-E850-4678-9C17-432203A213B9}">
      <dgm:prSet/>
      <dgm:spPr/>
      <dgm:t>
        <a:bodyPr/>
        <a:lstStyle/>
        <a:p>
          <a:endParaRPr lang="ru-RU"/>
        </a:p>
      </dgm:t>
    </dgm:pt>
    <dgm:pt modelId="{C0CB8A52-00EF-4ABF-A045-F8CC8725537C}" type="sibTrans" cxnId="{0A288634-E850-4678-9C17-432203A213B9}">
      <dgm:prSet/>
      <dgm:spPr/>
      <dgm:t>
        <a:bodyPr/>
        <a:lstStyle/>
        <a:p>
          <a:endParaRPr lang="ru-RU"/>
        </a:p>
      </dgm:t>
    </dgm:pt>
    <dgm:pt modelId="{7DE989D5-A895-4C0C-9B62-F8B8891238BD}">
      <dgm:prSet custT="1"/>
      <dgm:spPr>
        <a:solidFill>
          <a:schemeClr val="accent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sz="2000" b="1" u="sng" dirty="0" smtClean="0">
              <a:solidFill>
                <a:srgbClr val="0000CC"/>
              </a:solidFill>
              <a:latin typeface="Comic Sans MS" pitchFamily="66" charset="0"/>
            </a:rPr>
            <a:t>2-я стадия: </a:t>
          </a:r>
        </a:p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стадия последующей интерпретации </a:t>
          </a:r>
        </a:p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(от 2 до 3 лет) </a:t>
          </a:r>
          <a:endParaRPr lang="ru-RU" sz="200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E6F36EB8-7A23-4859-9DBC-CBFA7A52FFFB}" type="parTrans" cxnId="{7C313F29-0920-44DE-810F-D2B1C3A643EB}">
      <dgm:prSet/>
      <dgm:spPr/>
      <dgm:t>
        <a:bodyPr/>
        <a:lstStyle/>
        <a:p>
          <a:endParaRPr lang="ru-RU"/>
        </a:p>
      </dgm:t>
    </dgm:pt>
    <dgm:pt modelId="{443BA92B-4678-4533-B011-77DCC5DDBBBB}" type="sibTrans" cxnId="{7C313F29-0920-44DE-810F-D2B1C3A643EB}">
      <dgm:prSet/>
      <dgm:spPr/>
      <dgm:t>
        <a:bodyPr/>
        <a:lstStyle/>
        <a:p>
          <a:endParaRPr lang="ru-RU"/>
        </a:p>
      </dgm:t>
    </dgm:pt>
    <dgm:pt modelId="{D2D86200-40B5-406B-BF7E-0816D2AB8B44}" type="pres">
      <dgm:prSet presAssocID="{23350F1C-1415-4F40-B4AA-42B41292AB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EB9D57-6733-4623-A42E-F191CAE13304}" type="pres">
      <dgm:prSet presAssocID="{FEEA0C43-1D3D-492D-A809-0A26B679D680}" presName="hierRoot1" presStyleCnt="0">
        <dgm:presLayoutVars>
          <dgm:hierBranch val="init"/>
        </dgm:presLayoutVars>
      </dgm:prSet>
      <dgm:spPr/>
    </dgm:pt>
    <dgm:pt modelId="{71DBCC9A-C4B2-47C9-A9BB-FB632AE7B1F4}" type="pres">
      <dgm:prSet presAssocID="{FEEA0C43-1D3D-492D-A809-0A26B679D680}" presName="rootComposite1" presStyleCnt="0"/>
      <dgm:spPr/>
    </dgm:pt>
    <dgm:pt modelId="{EBC71987-B4F4-46F7-AB54-E966E975BE01}" type="pres">
      <dgm:prSet presAssocID="{FEEA0C43-1D3D-492D-A809-0A26B679D6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FECC0-7D9F-421A-98FC-5D6A65BFE96A}" type="pres">
      <dgm:prSet presAssocID="{FEEA0C43-1D3D-492D-A809-0A26B679D6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81BE63-D962-4261-8915-574BA8C3B544}" type="pres">
      <dgm:prSet presAssocID="{FEEA0C43-1D3D-492D-A809-0A26B679D680}" presName="hierChild2" presStyleCnt="0"/>
      <dgm:spPr/>
    </dgm:pt>
    <dgm:pt modelId="{258BF297-17F5-4C8D-89C7-D7BFC15A39CB}" type="pres">
      <dgm:prSet presAssocID="{FCB4C4D3-575A-4534-9938-BA9AB8098CC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30CE2CC-F1AA-4D5B-A6A2-D355C7D2D2ED}" type="pres">
      <dgm:prSet presAssocID="{C651390C-745B-4E05-9486-F27A8496B846}" presName="hierRoot2" presStyleCnt="0">
        <dgm:presLayoutVars>
          <dgm:hierBranch val="init"/>
        </dgm:presLayoutVars>
      </dgm:prSet>
      <dgm:spPr/>
    </dgm:pt>
    <dgm:pt modelId="{4A67E83B-B9B1-4C10-BD72-BFDF2F73695E}" type="pres">
      <dgm:prSet presAssocID="{C651390C-745B-4E05-9486-F27A8496B846}" presName="rootComposite" presStyleCnt="0"/>
      <dgm:spPr/>
    </dgm:pt>
    <dgm:pt modelId="{78E07A51-8916-452A-9882-441EB5F8BF6E}" type="pres">
      <dgm:prSet presAssocID="{C651390C-745B-4E05-9486-F27A8496B846}" presName="rootText" presStyleLbl="node2" presStyleIdx="0" presStyleCnt="2" custScaleX="79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BE42A-7A45-4BE9-88B7-4D86F54BC7FD}" type="pres">
      <dgm:prSet presAssocID="{C651390C-745B-4E05-9486-F27A8496B846}" presName="rootConnector" presStyleLbl="node2" presStyleIdx="0" presStyleCnt="2"/>
      <dgm:spPr/>
      <dgm:t>
        <a:bodyPr/>
        <a:lstStyle/>
        <a:p>
          <a:endParaRPr lang="ru-RU"/>
        </a:p>
      </dgm:t>
    </dgm:pt>
    <dgm:pt modelId="{85E69B57-6C19-46B3-A7D7-6AC24C10FAC0}" type="pres">
      <dgm:prSet presAssocID="{C651390C-745B-4E05-9486-F27A8496B846}" presName="hierChild4" presStyleCnt="0"/>
      <dgm:spPr/>
    </dgm:pt>
    <dgm:pt modelId="{FC47E78B-BFFA-499F-A0C9-9813A26E88EB}" type="pres">
      <dgm:prSet presAssocID="{C651390C-745B-4E05-9486-F27A8496B846}" presName="hierChild5" presStyleCnt="0"/>
      <dgm:spPr/>
    </dgm:pt>
    <dgm:pt modelId="{E66F3470-EDF5-4AE2-8C19-7F73604F58D6}" type="pres">
      <dgm:prSet presAssocID="{E6F36EB8-7A23-4859-9DBC-CBFA7A52FFF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ED3537D-844A-4BD9-AE2B-97DB816C3FF5}" type="pres">
      <dgm:prSet presAssocID="{7DE989D5-A895-4C0C-9B62-F8B8891238BD}" presName="hierRoot2" presStyleCnt="0">
        <dgm:presLayoutVars>
          <dgm:hierBranch val="init"/>
        </dgm:presLayoutVars>
      </dgm:prSet>
      <dgm:spPr/>
    </dgm:pt>
    <dgm:pt modelId="{BFB9D546-8044-40EC-A778-909EB193BDD0}" type="pres">
      <dgm:prSet presAssocID="{7DE989D5-A895-4C0C-9B62-F8B8891238BD}" presName="rootComposite" presStyleCnt="0"/>
      <dgm:spPr/>
    </dgm:pt>
    <dgm:pt modelId="{268D4CCA-5B34-42AE-9AA6-4F4854C61DDB}" type="pres">
      <dgm:prSet presAssocID="{7DE989D5-A895-4C0C-9B62-F8B8891238BD}" presName="rootText" presStyleLbl="node2" presStyleIdx="1" presStyleCnt="2" custScaleX="80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644AF-D2CA-42D3-A3B6-FD76D4B44F82}" type="pres">
      <dgm:prSet presAssocID="{7DE989D5-A895-4C0C-9B62-F8B8891238BD}" presName="rootConnector" presStyleLbl="node2" presStyleIdx="1" presStyleCnt="2"/>
      <dgm:spPr/>
      <dgm:t>
        <a:bodyPr/>
        <a:lstStyle/>
        <a:p>
          <a:endParaRPr lang="ru-RU"/>
        </a:p>
      </dgm:t>
    </dgm:pt>
    <dgm:pt modelId="{D6A1A892-2405-4E0A-ADAD-0FB520C44DE4}" type="pres">
      <dgm:prSet presAssocID="{7DE989D5-A895-4C0C-9B62-F8B8891238BD}" presName="hierChild4" presStyleCnt="0"/>
      <dgm:spPr/>
    </dgm:pt>
    <dgm:pt modelId="{1147BB8C-FF96-4908-96E7-28FC19B4C2C7}" type="pres">
      <dgm:prSet presAssocID="{7DE989D5-A895-4C0C-9B62-F8B8891238BD}" presName="hierChild5" presStyleCnt="0"/>
      <dgm:spPr/>
    </dgm:pt>
    <dgm:pt modelId="{6767E7E3-5E91-4151-9D83-7084F625CC36}" type="pres">
      <dgm:prSet presAssocID="{FEEA0C43-1D3D-492D-A809-0A26B679D680}" presName="hierChild3" presStyleCnt="0"/>
      <dgm:spPr/>
    </dgm:pt>
  </dgm:ptLst>
  <dgm:cxnLst>
    <dgm:cxn modelId="{095C8636-F079-4ACA-A512-5BCF66CDF77F}" type="presOf" srcId="{C651390C-745B-4E05-9486-F27A8496B846}" destId="{FBBBE42A-7A45-4BE9-88B7-4D86F54BC7FD}" srcOrd="1" destOrd="0" presId="urn:microsoft.com/office/officeart/2005/8/layout/orgChart1"/>
    <dgm:cxn modelId="{E90C96B2-22DA-4D52-938A-21AD822DEF29}" type="presOf" srcId="{FCB4C4D3-575A-4534-9938-BA9AB8098CCB}" destId="{258BF297-17F5-4C8D-89C7-D7BFC15A39CB}" srcOrd="0" destOrd="0" presId="urn:microsoft.com/office/officeart/2005/8/layout/orgChart1"/>
    <dgm:cxn modelId="{7C313F29-0920-44DE-810F-D2B1C3A643EB}" srcId="{FEEA0C43-1D3D-492D-A809-0A26B679D680}" destId="{7DE989D5-A895-4C0C-9B62-F8B8891238BD}" srcOrd="1" destOrd="0" parTransId="{E6F36EB8-7A23-4859-9DBC-CBFA7A52FFFB}" sibTransId="{443BA92B-4678-4533-B011-77DCC5DDBBBB}"/>
    <dgm:cxn modelId="{41930276-FC12-491E-83A0-286602A80AEF}" type="presOf" srcId="{C651390C-745B-4E05-9486-F27A8496B846}" destId="{78E07A51-8916-452A-9882-441EB5F8BF6E}" srcOrd="0" destOrd="0" presId="urn:microsoft.com/office/officeart/2005/8/layout/orgChart1"/>
    <dgm:cxn modelId="{A869CEFE-4D81-49DC-B6BE-2D8279171EB0}" srcId="{23350F1C-1415-4F40-B4AA-42B41292AB79}" destId="{FEEA0C43-1D3D-492D-A809-0A26B679D680}" srcOrd="0" destOrd="0" parTransId="{37822FF7-6E13-4FA6-996C-A6A7D527DCB9}" sibTransId="{2D4992D7-6C48-43D8-A65D-6EDDFFDCF6FC}"/>
    <dgm:cxn modelId="{D41ABEDB-9922-49CB-8111-14A72C972CD5}" type="presOf" srcId="{7DE989D5-A895-4C0C-9B62-F8B8891238BD}" destId="{268D4CCA-5B34-42AE-9AA6-4F4854C61DDB}" srcOrd="0" destOrd="0" presId="urn:microsoft.com/office/officeart/2005/8/layout/orgChart1"/>
    <dgm:cxn modelId="{F367C1E8-4051-405F-9AA7-78C863AE8E95}" type="presOf" srcId="{E6F36EB8-7A23-4859-9DBC-CBFA7A52FFFB}" destId="{E66F3470-EDF5-4AE2-8C19-7F73604F58D6}" srcOrd="0" destOrd="0" presId="urn:microsoft.com/office/officeart/2005/8/layout/orgChart1"/>
    <dgm:cxn modelId="{59E0A625-FE63-448E-94DF-549F4E11ABDE}" type="presOf" srcId="{23350F1C-1415-4F40-B4AA-42B41292AB79}" destId="{D2D86200-40B5-406B-BF7E-0816D2AB8B44}" srcOrd="0" destOrd="0" presId="urn:microsoft.com/office/officeart/2005/8/layout/orgChart1"/>
    <dgm:cxn modelId="{256B954D-AAD6-47CB-B961-9508FC575CAB}" type="presOf" srcId="{7DE989D5-A895-4C0C-9B62-F8B8891238BD}" destId="{1BA644AF-D2CA-42D3-A3B6-FD76D4B44F82}" srcOrd="1" destOrd="0" presId="urn:microsoft.com/office/officeart/2005/8/layout/orgChart1"/>
    <dgm:cxn modelId="{0A288634-E850-4678-9C17-432203A213B9}" srcId="{FEEA0C43-1D3D-492D-A809-0A26B679D680}" destId="{C651390C-745B-4E05-9486-F27A8496B846}" srcOrd="0" destOrd="0" parTransId="{FCB4C4D3-575A-4534-9938-BA9AB8098CCB}" sibTransId="{C0CB8A52-00EF-4ABF-A045-F8CC8725537C}"/>
    <dgm:cxn modelId="{72C2F959-D6BE-48E3-8F50-ED875CE32425}" type="presOf" srcId="{FEEA0C43-1D3D-492D-A809-0A26B679D680}" destId="{EBC71987-B4F4-46F7-AB54-E966E975BE01}" srcOrd="0" destOrd="0" presId="urn:microsoft.com/office/officeart/2005/8/layout/orgChart1"/>
    <dgm:cxn modelId="{DD7506CF-AB33-4F79-84C5-66F475CC3A6F}" type="presOf" srcId="{FEEA0C43-1D3D-492D-A809-0A26B679D680}" destId="{FC8FECC0-7D9F-421A-98FC-5D6A65BFE96A}" srcOrd="1" destOrd="0" presId="urn:microsoft.com/office/officeart/2005/8/layout/orgChart1"/>
    <dgm:cxn modelId="{19EEEFD1-C186-46F8-8172-29289AFC22B3}" type="presParOf" srcId="{D2D86200-40B5-406B-BF7E-0816D2AB8B44}" destId="{A2EB9D57-6733-4623-A42E-F191CAE13304}" srcOrd="0" destOrd="0" presId="urn:microsoft.com/office/officeart/2005/8/layout/orgChart1"/>
    <dgm:cxn modelId="{6830140C-30FD-44A2-884A-D9E3B6AF0333}" type="presParOf" srcId="{A2EB9D57-6733-4623-A42E-F191CAE13304}" destId="{71DBCC9A-C4B2-47C9-A9BB-FB632AE7B1F4}" srcOrd="0" destOrd="0" presId="urn:microsoft.com/office/officeart/2005/8/layout/orgChart1"/>
    <dgm:cxn modelId="{2F0557F9-727E-46FD-85D4-402A5BF32F2D}" type="presParOf" srcId="{71DBCC9A-C4B2-47C9-A9BB-FB632AE7B1F4}" destId="{EBC71987-B4F4-46F7-AB54-E966E975BE01}" srcOrd="0" destOrd="0" presId="urn:microsoft.com/office/officeart/2005/8/layout/orgChart1"/>
    <dgm:cxn modelId="{FD74D659-70D7-444F-B58D-9DA869C750E6}" type="presParOf" srcId="{71DBCC9A-C4B2-47C9-A9BB-FB632AE7B1F4}" destId="{FC8FECC0-7D9F-421A-98FC-5D6A65BFE96A}" srcOrd="1" destOrd="0" presId="urn:microsoft.com/office/officeart/2005/8/layout/orgChart1"/>
    <dgm:cxn modelId="{4ECD1787-020E-42AE-B980-A7FE2B35E61C}" type="presParOf" srcId="{A2EB9D57-6733-4623-A42E-F191CAE13304}" destId="{1E81BE63-D962-4261-8915-574BA8C3B544}" srcOrd="1" destOrd="0" presId="urn:microsoft.com/office/officeart/2005/8/layout/orgChart1"/>
    <dgm:cxn modelId="{E165F76D-A89C-4385-A4BA-DEC62E960F52}" type="presParOf" srcId="{1E81BE63-D962-4261-8915-574BA8C3B544}" destId="{258BF297-17F5-4C8D-89C7-D7BFC15A39CB}" srcOrd="0" destOrd="0" presId="urn:microsoft.com/office/officeart/2005/8/layout/orgChart1"/>
    <dgm:cxn modelId="{93D107B7-11DA-42D3-979B-8B7600750298}" type="presParOf" srcId="{1E81BE63-D962-4261-8915-574BA8C3B544}" destId="{A30CE2CC-F1AA-4D5B-A6A2-D355C7D2D2ED}" srcOrd="1" destOrd="0" presId="urn:microsoft.com/office/officeart/2005/8/layout/orgChart1"/>
    <dgm:cxn modelId="{5DB7544E-0A37-4F39-8A12-151688C94CE2}" type="presParOf" srcId="{A30CE2CC-F1AA-4D5B-A6A2-D355C7D2D2ED}" destId="{4A67E83B-B9B1-4C10-BD72-BFDF2F73695E}" srcOrd="0" destOrd="0" presId="urn:microsoft.com/office/officeart/2005/8/layout/orgChart1"/>
    <dgm:cxn modelId="{6EE953C4-BA50-44B9-88AC-AD2BBF3E07F5}" type="presParOf" srcId="{4A67E83B-B9B1-4C10-BD72-BFDF2F73695E}" destId="{78E07A51-8916-452A-9882-441EB5F8BF6E}" srcOrd="0" destOrd="0" presId="urn:microsoft.com/office/officeart/2005/8/layout/orgChart1"/>
    <dgm:cxn modelId="{4251F985-4DB0-461A-AB50-18E3FF465109}" type="presParOf" srcId="{4A67E83B-B9B1-4C10-BD72-BFDF2F73695E}" destId="{FBBBE42A-7A45-4BE9-88B7-4D86F54BC7FD}" srcOrd="1" destOrd="0" presId="urn:microsoft.com/office/officeart/2005/8/layout/orgChart1"/>
    <dgm:cxn modelId="{844B0085-93D5-4B67-A540-3DCB09A29FE1}" type="presParOf" srcId="{A30CE2CC-F1AA-4D5B-A6A2-D355C7D2D2ED}" destId="{85E69B57-6C19-46B3-A7D7-6AC24C10FAC0}" srcOrd="1" destOrd="0" presId="urn:microsoft.com/office/officeart/2005/8/layout/orgChart1"/>
    <dgm:cxn modelId="{9B0065DE-60E5-442D-A871-633E36C06BEB}" type="presParOf" srcId="{A30CE2CC-F1AA-4D5B-A6A2-D355C7D2D2ED}" destId="{FC47E78B-BFFA-499F-A0C9-9813A26E88EB}" srcOrd="2" destOrd="0" presId="urn:microsoft.com/office/officeart/2005/8/layout/orgChart1"/>
    <dgm:cxn modelId="{45601FC1-1260-4A63-983A-1F0A0D616533}" type="presParOf" srcId="{1E81BE63-D962-4261-8915-574BA8C3B544}" destId="{E66F3470-EDF5-4AE2-8C19-7F73604F58D6}" srcOrd="2" destOrd="0" presId="urn:microsoft.com/office/officeart/2005/8/layout/orgChart1"/>
    <dgm:cxn modelId="{46DA145D-D573-4FDC-8C41-7C80B66323E5}" type="presParOf" srcId="{1E81BE63-D962-4261-8915-574BA8C3B544}" destId="{6ED3537D-844A-4BD9-AE2B-97DB816C3FF5}" srcOrd="3" destOrd="0" presId="urn:microsoft.com/office/officeart/2005/8/layout/orgChart1"/>
    <dgm:cxn modelId="{B1325F03-24A9-4226-9FE6-14809C6B5B16}" type="presParOf" srcId="{6ED3537D-844A-4BD9-AE2B-97DB816C3FF5}" destId="{BFB9D546-8044-40EC-A778-909EB193BDD0}" srcOrd="0" destOrd="0" presId="urn:microsoft.com/office/officeart/2005/8/layout/orgChart1"/>
    <dgm:cxn modelId="{59E415B6-393F-40B8-AD57-C26FA78BBA50}" type="presParOf" srcId="{BFB9D546-8044-40EC-A778-909EB193BDD0}" destId="{268D4CCA-5B34-42AE-9AA6-4F4854C61DDB}" srcOrd="0" destOrd="0" presId="urn:microsoft.com/office/officeart/2005/8/layout/orgChart1"/>
    <dgm:cxn modelId="{74A24B5F-93EF-4CEE-B6E4-987424448C34}" type="presParOf" srcId="{BFB9D546-8044-40EC-A778-909EB193BDD0}" destId="{1BA644AF-D2CA-42D3-A3B6-FD76D4B44F82}" srcOrd="1" destOrd="0" presId="urn:microsoft.com/office/officeart/2005/8/layout/orgChart1"/>
    <dgm:cxn modelId="{5F77D5D1-8AFC-4B1A-B012-775D5DAEDA74}" type="presParOf" srcId="{6ED3537D-844A-4BD9-AE2B-97DB816C3FF5}" destId="{D6A1A892-2405-4E0A-ADAD-0FB520C44DE4}" srcOrd="1" destOrd="0" presId="urn:microsoft.com/office/officeart/2005/8/layout/orgChart1"/>
    <dgm:cxn modelId="{668C07E3-E101-4DE3-95E2-DDD8254047C8}" type="presParOf" srcId="{6ED3537D-844A-4BD9-AE2B-97DB816C3FF5}" destId="{1147BB8C-FF96-4908-96E7-28FC19B4C2C7}" srcOrd="2" destOrd="0" presId="urn:microsoft.com/office/officeart/2005/8/layout/orgChart1"/>
    <dgm:cxn modelId="{03399F04-945E-4952-9921-7FDD5DC835FC}" type="presParOf" srcId="{A2EB9D57-6733-4623-A42E-F191CAE13304}" destId="{6767E7E3-5E91-4151-9D83-7084F625CC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E740C-65AA-4215-B9B3-533518F466DD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ABB4313-11B1-430E-868C-4D6DDA6FAEAA}">
      <dgm:prSet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>
            <a:spcAft>
              <a:spcPct val="35000"/>
            </a:spcAft>
          </a:pPr>
          <a:r>
            <a:rPr lang="ru-RU" b="1" u="none" dirty="0" smtClean="0">
              <a:solidFill>
                <a:schemeClr val="tx1"/>
              </a:solidFill>
              <a:latin typeface="Comic Sans MS" pitchFamily="66" charset="0"/>
            </a:rPr>
            <a:t>    1-я стадия: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C00000"/>
              </a:solidFill>
              <a:latin typeface="Comic Sans MS" pitchFamily="66" charset="0"/>
            </a:rPr>
            <a:t>    рисунки с примитивной    </a:t>
          </a:r>
        </a:p>
        <a:p>
          <a:pPr>
            <a:spcAft>
              <a:spcPct val="35000"/>
            </a:spcAft>
          </a:pPr>
          <a:r>
            <a:rPr lang="ru-RU" b="1" dirty="0" smtClean="0">
              <a:solidFill>
                <a:srgbClr val="C00000"/>
              </a:solidFill>
              <a:latin typeface="Comic Sans MS" pitchFamily="66" charset="0"/>
            </a:rPr>
            <a:t>    изобразительностью (3-4 года)</a:t>
          </a:r>
          <a:endParaRPr lang="ru-RU" dirty="0">
            <a:solidFill>
              <a:srgbClr val="C00000"/>
            </a:solidFill>
            <a:latin typeface="Comic Sans MS" pitchFamily="66" charset="0"/>
          </a:endParaRPr>
        </a:p>
      </dgm:t>
    </dgm:pt>
    <dgm:pt modelId="{95C38752-78F3-405C-B03E-8D7E213FB210}" type="parTrans" cxnId="{341BBEA6-5EBA-4873-91B8-D083D586E6C9}">
      <dgm:prSet/>
      <dgm:spPr/>
      <dgm:t>
        <a:bodyPr/>
        <a:lstStyle/>
        <a:p>
          <a:endParaRPr lang="ru-RU"/>
        </a:p>
      </dgm:t>
    </dgm:pt>
    <dgm:pt modelId="{589979FC-1C78-48FF-881A-C14A80F4C033}" type="sibTrans" cxnId="{341BBEA6-5EBA-4873-91B8-D083D586E6C9}">
      <dgm:prSet/>
      <dgm:spPr>
        <a:ln>
          <a:solidFill>
            <a:srgbClr val="000099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74A83C4-B874-4AC8-B807-B9576CB11F65}">
      <dgm:prSet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>
            <a:spcAft>
              <a:spcPct val="35000"/>
            </a:spcAft>
          </a:pPr>
          <a:r>
            <a:rPr lang="ru-RU" b="1" u="none" dirty="0" smtClean="0">
              <a:solidFill>
                <a:schemeClr val="tx1"/>
              </a:solidFill>
              <a:latin typeface="Comic Sans MS" pitchFamily="66" charset="0"/>
            </a:rPr>
            <a:t>    2-я стадия: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C00000"/>
              </a:solidFill>
              <a:latin typeface="Comic Sans MS" pitchFamily="66" charset="0"/>
            </a:rPr>
            <a:t>    стадия предметного рисования  </a:t>
          </a:r>
        </a:p>
        <a:p>
          <a:pPr>
            <a:spcAft>
              <a:spcPct val="35000"/>
            </a:spcAft>
          </a:pPr>
          <a:r>
            <a:rPr lang="ru-RU" b="1" dirty="0" smtClean="0">
              <a:solidFill>
                <a:srgbClr val="C00000"/>
              </a:solidFill>
              <a:latin typeface="Comic Sans MS" pitchFamily="66" charset="0"/>
            </a:rPr>
            <a:t>    (4-6 лет)</a:t>
          </a:r>
          <a:endParaRPr lang="ru-RU" dirty="0">
            <a:solidFill>
              <a:srgbClr val="C00000"/>
            </a:solidFill>
            <a:latin typeface="Comic Sans MS" pitchFamily="66" charset="0"/>
          </a:endParaRPr>
        </a:p>
      </dgm:t>
    </dgm:pt>
    <dgm:pt modelId="{6B8E07E0-2B3E-406F-B601-A113BBF49757}" type="parTrans" cxnId="{1A10E02B-8904-445F-936A-EC2A0FE17B12}">
      <dgm:prSet/>
      <dgm:spPr/>
      <dgm:t>
        <a:bodyPr/>
        <a:lstStyle/>
        <a:p>
          <a:endParaRPr lang="ru-RU"/>
        </a:p>
      </dgm:t>
    </dgm:pt>
    <dgm:pt modelId="{2DDCD7D4-4483-49CD-BCA9-CAA995496F4E}" type="sibTrans" cxnId="{1A10E02B-8904-445F-936A-EC2A0FE17B12}">
      <dgm:prSet/>
      <dgm:spPr>
        <a:ln>
          <a:solidFill>
            <a:srgbClr val="000099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50C11AD2-6819-49B0-BC95-7E80CECD4581}">
      <dgm:prSet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>
            <a:spcAft>
              <a:spcPct val="35000"/>
            </a:spcAft>
          </a:pPr>
          <a:r>
            <a:rPr lang="ru-RU" b="1" u="none" dirty="0" smtClean="0">
              <a:solidFill>
                <a:schemeClr val="tx1"/>
              </a:solidFill>
              <a:latin typeface="Comic Sans MS" pitchFamily="66" charset="0"/>
            </a:rPr>
            <a:t>      3-я стадия</a:t>
          </a:r>
          <a:r>
            <a:rPr lang="ru-RU" u="none" dirty="0" smtClean="0">
              <a:solidFill>
                <a:schemeClr val="tx1"/>
              </a:solidFill>
              <a:latin typeface="Comic Sans MS" pitchFamily="66" charset="0"/>
            </a:rPr>
            <a:t>: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C00000"/>
              </a:solidFill>
              <a:latin typeface="Comic Sans MS" pitchFamily="66" charset="0"/>
            </a:rPr>
            <a:t>      стадия синтетического    </a:t>
          </a:r>
        </a:p>
        <a:p>
          <a:pPr>
            <a:spcAft>
              <a:spcPct val="35000"/>
            </a:spcAft>
          </a:pPr>
          <a:r>
            <a:rPr lang="ru-RU" b="1" dirty="0" smtClean="0">
              <a:solidFill>
                <a:srgbClr val="C00000"/>
              </a:solidFill>
              <a:latin typeface="Comic Sans MS" pitchFamily="66" charset="0"/>
            </a:rPr>
            <a:t>      способа изображения (6-7 лет).</a:t>
          </a:r>
          <a:endParaRPr lang="ru-RU" dirty="0">
            <a:solidFill>
              <a:srgbClr val="C00000"/>
            </a:solidFill>
            <a:latin typeface="Comic Sans MS" pitchFamily="66" charset="0"/>
          </a:endParaRPr>
        </a:p>
      </dgm:t>
    </dgm:pt>
    <dgm:pt modelId="{7A250F79-00AD-4E9D-B77E-A104EF8EE51D}" type="parTrans" cxnId="{D317EEC7-8F50-426C-8E4B-86E6659DF3C1}">
      <dgm:prSet/>
      <dgm:spPr/>
      <dgm:t>
        <a:bodyPr/>
        <a:lstStyle/>
        <a:p>
          <a:endParaRPr lang="ru-RU"/>
        </a:p>
      </dgm:t>
    </dgm:pt>
    <dgm:pt modelId="{A7500760-97CF-4E83-BFC0-F068CEF26ABC}" type="sibTrans" cxnId="{D317EEC7-8F50-426C-8E4B-86E6659DF3C1}">
      <dgm:prSet/>
      <dgm:spPr/>
      <dgm:t>
        <a:bodyPr/>
        <a:lstStyle/>
        <a:p>
          <a:endParaRPr lang="ru-RU"/>
        </a:p>
      </dgm:t>
    </dgm:pt>
    <dgm:pt modelId="{234F07C4-7BA7-4B04-836B-703E232E023B}" type="pres">
      <dgm:prSet presAssocID="{894E740C-65AA-4215-B9B3-533518F466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409BA-F8E0-4EBB-9A3A-464BC7CAC03D}" type="pres">
      <dgm:prSet presAssocID="{894E740C-65AA-4215-B9B3-533518F466DD}" presName="dummyMaxCanvas" presStyleCnt="0">
        <dgm:presLayoutVars/>
      </dgm:prSet>
      <dgm:spPr/>
    </dgm:pt>
    <dgm:pt modelId="{805E7645-B488-4A56-81B6-5E489074EEF2}" type="pres">
      <dgm:prSet presAssocID="{894E740C-65AA-4215-B9B3-533518F466D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03857-F0C4-4021-805C-896A426C66C0}" type="pres">
      <dgm:prSet presAssocID="{894E740C-65AA-4215-B9B3-533518F466D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A71C2-5001-49BA-94B1-EC3414016EB7}" type="pres">
      <dgm:prSet presAssocID="{894E740C-65AA-4215-B9B3-533518F466DD}" presName="ThreeNodes_3" presStyleLbl="node1" presStyleIdx="2" presStyleCnt="3" custLinFactNeighborX="-514" custLinFactNeighborY="4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FBEB5-EC2A-4C35-9979-20C4B5EAC501}" type="pres">
      <dgm:prSet presAssocID="{894E740C-65AA-4215-B9B3-533518F466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70A2F-E1C8-47F7-BEA0-07942ED54475}" type="pres">
      <dgm:prSet presAssocID="{894E740C-65AA-4215-B9B3-533518F466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F1FC4-235F-4EFD-A7E8-021B2B8F5904}" type="pres">
      <dgm:prSet presAssocID="{894E740C-65AA-4215-B9B3-533518F466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F2CD8-E7CF-4ABA-AE12-B4DC2A1836CA}" type="pres">
      <dgm:prSet presAssocID="{894E740C-65AA-4215-B9B3-533518F466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B236A-99E9-435D-B828-EBA6602D0E00}" type="pres">
      <dgm:prSet presAssocID="{894E740C-65AA-4215-B9B3-533518F466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302B2-06B4-46CA-A650-751AB8F7C0A8}" type="presOf" srcId="{50C11AD2-6819-49B0-BC95-7E80CECD4581}" destId="{302B236A-99E9-435D-B828-EBA6602D0E00}" srcOrd="1" destOrd="0" presId="urn:microsoft.com/office/officeart/2005/8/layout/vProcess5"/>
    <dgm:cxn modelId="{503F26D5-D475-4A74-A77D-0E869796B044}" type="presOf" srcId="{589979FC-1C78-48FF-881A-C14A80F4C033}" destId="{9C3FBEB5-EC2A-4C35-9979-20C4B5EAC501}" srcOrd="0" destOrd="0" presId="urn:microsoft.com/office/officeart/2005/8/layout/vProcess5"/>
    <dgm:cxn modelId="{F60B7692-B7D5-4E35-9A11-A4C5DF56DE62}" type="presOf" srcId="{2DDCD7D4-4483-49CD-BCA9-CAA995496F4E}" destId="{C3570A2F-E1C8-47F7-BEA0-07942ED54475}" srcOrd="0" destOrd="0" presId="urn:microsoft.com/office/officeart/2005/8/layout/vProcess5"/>
    <dgm:cxn modelId="{1A10E02B-8904-445F-936A-EC2A0FE17B12}" srcId="{894E740C-65AA-4215-B9B3-533518F466DD}" destId="{474A83C4-B874-4AC8-B807-B9576CB11F65}" srcOrd="1" destOrd="0" parTransId="{6B8E07E0-2B3E-406F-B601-A113BBF49757}" sibTransId="{2DDCD7D4-4483-49CD-BCA9-CAA995496F4E}"/>
    <dgm:cxn modelId="{0DC3327A-5FB2-4D1A-8398-5A5427316D8A}" type="presOf" srcId="{50C11AD2-6819-49B0-BC95-7E80CECD4581}" destId="{18DA71C2-5001-49BA-94B1-EC3414016EB7}" srcOrd="0" destOrd="0" presId="urn:microsoft.com/office/officeart/2005/8/layout/vProcess5"/>
    <dgm:cxn modelId="{45E3F00C-C36D-4B31-BBC1-8151ECFCB532}" type="presOf" srcId="{3ABB4313-11B1-430E-868C-4D6DDA6FAEAA}" destId="{805E7645-B488-4A56-81B6-5E489074EEF2}" srcOrd="0" destOrd="0" presId="urn:microsoft.com/office/officeart/2005/8/layout/vProcess5"/>
    <dgm:cxn modelId="{D317EEC7-8F50-426C-8E4B-86E6659DF3C1}" srcId="{894E740C-65AA-4215-B9B3-533518F466DD}" destId="{50C11AD2-6819-49B0-BC95-7E80CECD4581}" srcOrd="2" destOrd="0" parTransId="{7A250F79-00AD-4E9D-B77E-A104EF8EE51D}" sibTransId="{A7500760-97CF-4E83-BFC0-F068CEF26ABC}"/>
    <dgm:cxn modelId="{1FF5642F-E287-444D-8C2E-864C3B4876AB}" type="presOf" srcId="{474A83C4-B874-4AC8-B807-B9576CB11F65}" destId="{070F2CD8-E7CF-4ABA-AE12-B4DC2A1836CA}" srcOrd="1" destOrd="0" presId="urn:microsoft.com/office/officeart/2005/8/layout/vProcess5"/>
    <dgm:cxn modelId="{22C3F60F-5723-4EE1-8A98-30F00A475C7C}" type="presOf" srcId="{474A83C4-B874-4AC8-B807-B9576CB11F65}" destId="{13F03857-F0C4-4021-805C-896A426C66C0}" srcOrd="0" destOrd="0" presId="urn:microsoft.com/office/officeart/2005/8/layout/vProcess5"/>
    <dgm:cxn modelId="{28511418-0F9A-4499-8A81-A914C67A44F6}" type="presOf" srcId="{3ABB4313-11B1-430E-868C-4D6DDA6FAEAA}" destId="{802F1FC4-235F-4EFD-A7E8-021B2B8F5904}" srcOrd="1" destOrd="0" presId="urn:microsoft.com/office/officeart/2005/8/layout/vProcess5"/>
    <dgm:cxn modelId="{341BBEA6-5EBA-4873-91B8-D083D586E6C9}" srcId="{894E740C-65AA-4215-B9B3-533518F466DD}" destId="{3ABB4313-11B1-430E-868C-4D6DDA6FAEAA}" srcOrd="0" destOrd="0" parTransId="{95C38752-78F3-405C-B03E-8D7E213FB210}" sibTransId="{589979FC-1C78-48FF-881A-C14A80F4C033}"/>
    <dgm:cxn modelId="{E944432B-FDC3-4342-9B35-5AD1CE0E017D}" type="presOf" srcId="{894E740C-65AA-4215-B9B3-533518F466DD}" destId="{234F07C4-7BA7-4B04-836B-703E232E023B}" srcOrd="0" destOrd="0" presId="urn:microsoft.com/office/officeart/2005/8/layout/vProcess5"/>
    <dgm:cxn modelId="{C46B2F16-34A0-40CB-AF54-B93E3D789526}" type="presParOf" srcId="{234F07C4-7BA7-4B04-836B-703E232E023B}" destId="{13A409BA-F8E0-4EBB-9A3A-464BC7CAC03D}" srcOrd="0" destOrd="0" presId="urn:microsoft.com/office/officeart/2005/8/layout/vProcess5"/>
    <dgm:cxn modelId="{E15E00D1-A70F-41E2-AE64-4F496A726A11}" type="presParOf" srcId="{234F07C4-7BA7-4B04-836B-703E232E023B}" destId="{805E7645-B488-4A56-81B6-5E489074EEF2}" srcOrd="1" destOrd="0" presId="urn:microsoft.com/office/officeart/2005/8/layout/vProcess5"/>
    <dgm:cxn modelId="{20217679-BF52-4DCF-B5E7-0BA0AF2913B3}" type="presParOf" srcId="{234F07C4-7BA7-4B04-836B-703E232E023B}" destId="{13F03857-F0C4-4021-805C-896A426C66C0}" srcOrd="2" destOrd="0" presId="urn:microsoft.com/office/officeart/2005/8/layout/vProcess5"/>
    <dgm:cxn modelId="{635D8B1B-3B26-4147-BAA9-66E6CC52C969}" type="presParOf" srcId="{234F07C4-7BA7-4B04-836B-703E232E023B}" destId="{18DA71C2-5001-49BA-94B1-EC3414016EB7}" srcOrd="3" destOrd="0" presId="urn:microsoft.com/office/officeart/2005/8/layout/vProcess5"/>
    <dgm:cxn modelId="{F177438F-FF0C-4D4D-B491-18ABD61037B1}" type="presParOf" srcId="{234F07C4-7BA7-4B04-836B-703E232E023B}" destId="{9C3FBEB5-EC2A-4C35-9979-20C4B5EAC501}" srcOrd="4" destOrd="0" presId="urn:microsoft.com/office/officeart/2005/8/layout/vProcess5"/>
    <dgm:cxn modelId="{51AC9B15-49BB-421A-8299-762DB1B2C4B7}" type="presParOf" srcId="{234F07C4-7BA7-4B04-836B-703E232E023B}" destId="{C3570A2F-E1C8-47F7-BEA0-07942ED54475}" srcOrd="5" destOrd="0" presId="urn:microsoft.com/office/officeart/2005/8/layout/vProcess5"/>
    <dgm:cxn modelId="{BD702225-734B-427C-89FC-A7FD738928D5}" type="presParOf" srcId="{234F07C4-7BA7-4B04-836B-703E232E023B}" destId="{802F1FC4-235F-4EFD-A7E8-021B2B8F5904}" srcOrd="6" destOrd="0" presId="urn:microsoft.com/office/officeart/2005/8/layout/vProcess5"/>
    <dgm:cxn modelId="{1E2252CD-3550-458E-B547-690880524725}" type="presParOf" srcId="{234F07C4-7BA7-4B04-836B-703E232E023B}" destId="{070F2CD8-E7CF-4ABA-AE12-B4DC2A1836CA}" srcOrd="7" destOrd="0" presId="urn:microsoft.com/office/officeart/2005/8/layout/vProcess5"/>
    <dgm:cxn modelId="{B086A4BF-DCE6-4AF8-A603-A4BD6D9F5EA3}" type="presParOf" srcId="{234F07C4-7BA7-4B04-836B-703E232E023B}" destId="{302B236A-99E9-435D-B828-EBA6602D0E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6CEB4-AF62-49FE-B7B3-BA4E254B18D7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DDEFE64-DE2E-4566-9C39-EBF60CA9DFA4}">
      <dgm:prSet custT="1"/>
      <dgm:spPr>
        <a:solidFill>
          <a:schemeClr val="bg1"/>
        </a:solidFill>
      </dgm:spPr>
      <dgm:t>
        <a:bodyPr/>
        <a:lstStyle/>
        <a:p>
          <a:pPr algn="just"/>
          <a:r>
            <a:rPr kumimoji="0" lang="ru-RU" sz="16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Сначала ребенок не воспринимает лист бумаги как ограниченную плоскость. Поэтому рисует, густо заполняя его не связанными друг с другом изображениями,</a:t>
          </a:r>
          <a:r>
            <a:rPr lang="ru-RU" sz="16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rPr>
            <a:t> </a:t>
          </a:r>
          <a:r>
            <a:rPr kumimoji="0" lang="ru-RU" sz="16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переворачивает разными сторонами, продолжает рисовать на столе, если рисунок не помещается на бумаге. </a:t>
          </a:r>
          <a:endParaRPr lang="ru-RU" sz="1600" dirty="0">
            <a:solidFill>
              <a:schemeClr val="tx1"/>
            </a:solidFill>
          </a:endParaRPr>
        </a:p>
      </dgm:t>
    </dgm:pt>
    <dgm:pt modelId="{A2CBA447-BC5F-48F0-AB25-68C96D321111}" type="parTrans" cxnId="{66BF3907-9C1C-415F-8C97-F8420AC3132B}">
      <dgm:prSet/>
      <dgm:spPr/>
      <dgm:t>
        <a:bodyPr/>
        <a:lstStyle/>
        <a:p>
          <a:endParaRPr lang="ru-RU"/>
        </a:p>
      </dgm:t>
    </dgm:pt>
    <dgm:pt modelId="{3234464E-ACB4-4AF0-8E66-E26620AFFFC0}" type="sibTrans" cxnId="{66BF3907-9C1C-415F-8C97-F8420AC3132B}">
      <dgm:prSet/>
      <dgm:spPr/>
      <dgm:t>
        <a:bodyPr/>
        <a:lstStyle/>
        <a:p>
          <a:endParaRPr lang="ru-RU"/>
        </a:p>
      </dgm:t>
    </dgm:pt>
    <dgm:pt modelId="{F5B18601-9DCB-4A3A-AEC7-68A9657C6AD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0" lang="ru-RU" sz="16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Затем дошкольник выделяет верх и низ листа, делит его на две части по горизонтали на небо и землю, а объекты располагает между ними. Такая композиция, наиболее характерная для рисунков детей дошкольного возраста, получила название «фризовой». </a:t>
          </a:r>
          <a:endParaRPr lang="ru-RU" sz="1600" dirty="0">
            <a:solidFill>
              <a:schemeClr val="tx1"/>
            </a:solidFill>
          </a:endParaRPr>
        </a:p>
      </dgm:t>
    </dgm:pt>
    <dgm:pt modelId="{6321C446-260A-4C10-AFA0-9148698665D8}" type="parTrans" cxnId="{48AF1572-5BFA-4A19-891E-DFE42AEB5576}">
      <dgm:prSet/>
      <dgm:spPr/>
      <dgm:t>
        <a:bodyPr/>
        <a:lstStyle/>
        <a:p>
          <a:endParaRPr lang="ru-RU"/>
        </a:p>
      </dgm:t>
    </dgm:pt>
    <dgm:pt modelId="{A4F21C30-5AEB-4E37-BDA7-314A28641EF4}" type="sibTrans" cxnId="{48AF1572-5BFA-4A19-891E-DFE42AEB5576}">
      <dgm:prSet/>
      <dgm:spPr/>
      <dgm:t>
        <a:bodyPr/>
        <a:lstStyle/>
        <a:p>
          <a:endParaRPr lang="ru-RU"/>
        </a:p>
      </dgm:t>
    </dgm:pt>
    <dgm:pt modelId="{50CE4EAD-3583-4BB6-9F23-6016D7A49B1B}">
      <dgm:prSet custT="1"/>
      <dgm:spPr>
        <a:solidFill>
          <a:schemeClr val="bg1"/>
        </a:solidFill>
      </dgm:spPr>
      <dgm:t>
        <a:bodyPr/>
        <a:lstStyle/>
        <a:p>
          <a:pPr algn="just"/>
          <a:r>
            <a:rPr kumimoji="0" lang="ru-RU" sz="16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Позже ребенок выделяет левую и правую стороны листа, а затем и центр, помещая в нем главный объект. Обычно в рисунках дошкольников совпадают смысловой и структурный центры. Самый важный объект обычно больше других. Причем реальное соотношение размеров изображаемых предметов часто не сохраняется.</a:t>
          </a:r>
          <a:endParaRPr lang="ru-RU" sz="1600" dirty="0">
            <a:solidFill>
              <a:schemeClr val="tx1"/>
            </a:solidFill>
          </a:endParaRPr>
        </a:p>
      </dgm:t>
    </dgm:pt>
    <dgm:pt modelId="{45CD62E1-CCCF-4C76-A391-639C00746BC8}" type="parTrans" cxnId="{1324FE9E-A173-40DC-9DF5-D5238ABBE70A}">
      <dgm:prSet/>
      <dgm:spPr/>
      <dgm:t>
        <a:bodyPr/>
        <a:lstStyle/>
        <a:p>
          <a:endParaRPr lang="ru-RU"/>
        </a:p>
      </dgm:t>
    </dgm:pt>
    <dgm:pt modelId="{496FBEB9-4718-4BAE-9CD6-26999DE7BAF2}" type="sibTrans" cxnId="{1324FE9E-A173-40DC-9DF5-D5238ABBE70A}">
      <dgm:prSet/>
      <dgm:spPr/>
      <dgm:t>
        <a:bodyPr/>
        <a:lstStyle/>
        <a:p>
          <a:endParaRPr lang="ru-RU"/>
        </a:p>
      </dgm:t>
    </dgm:pt>
    <dgm:pt modelId="{E5CE5D8B-DA81-4E05-9823-3BA73CFACA8E}" type="pres">
      <dgm:prSet presAssocID="{D056CEB4-AF62-49FE-B7B3-BA4E254B18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BCD09-4497-4EF1-B2B4-11787602F7C8}" type="pres">
      <dgm:prSet presAssocID="{1DDEFE64-DE2E-4566-9C39-EBF60CA9DFA4}" presName="parentLin" presStyleCnt="0"/>
      <dgm:spPr/>
    </dgm:pt>
    <dgm:pt modelId="{64EE55B3-560D-429C-922F-C68CD05E0E25}" type="pres">
      <dgm:prSet presAssocID="{1DDEFE64-DE2E-4566-9C39-EBF60CA9DF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A7A125-0946-4DEF-AAAC-557DCFB7E46F}" type="pres">
      <dgm:prSet presAssocID="{1DDEFE64-DE2E-4566-9C39-EBF60CA9DFA4}" presName="parentText" presStyleLbl="node1" presStyleIdx="0" presStyleCnt="3" custScaleX="150191" custScaleY="725597" custLinFactNeighborX="56" custLinFactNeighborY="5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FCE17-D44C-4425-AF3D-11118D768CB5}" type="pres">
      <dgm:prSet presAssocID="{1DDEFE64-DE2E-4566-9C39-EBF60CA9DFA4}" presName="negativeSpace" presStyleCnt="0"/>
      <dgm:spPr/>
    </dgm:pt>
    <dgm:pt modelId="{70CC631C-4F4C-4D2E-852B-9B3CC64F37E6}" type="pres">
      <dgm:prSet presAssocID="{1DDEFE64-DE2E-4566-9C39-EBF60CA9DFA4}" presName="childText" presStyleLbl="conFgAcc1" presStyleIdx="0" presStyleCnt="3">
        <dgm:presLayoutVars>
          <dgm:bulletEnabled val="1"/>
        </dgm:presLayoutVars>
      </dgm:prSet>
      <dgm:spPr/>
    </dgm:pt>
    <dgm:pt modelId="{7E318406-CDE1-44D9-94FF-B24D85E6C246}" type="pres">
      <dgm:prSet presAssocID="{3234464E-ACB4-4AF0-8E66-E26620AFFFC0}" presName="spaceBetweenRectangles" presStyleCnt="0"/>
      <dgm:spPr/>
    </dgm:pt>
    <dgm:pt modelId="{EE716399-8310-4BA5-A8DC-5A8184BA6B2A}" type="pres">
      <dgm:prSet presAssocID="{F5B18601-9DCB-4A3A-AEC7-68A9657C6AD2}" presName="parentLin" presStyleCnt="0"/>
      <dgm:spPr/>
    </dgm:pt>
    <dgm:pt modelId="{09A38225-291E-44A9-9C83-89B8FC32B464}" type="pres">
      <dgm:prSet presAssocID="{F5B18601-9DCB-4A3A-AEC7-68A9657C6A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F4431B-451F-4F26-B074-55C5C7041E30}" type="pres">
      <dgm:prSet presAssocID="{F5B18601-9DCB-4A3A-AEC7-68A9657C6AD2}" presName="parentText" presStyleLbl="node1" presStyleIdx="1" presStyleCnt="3" custScaleX="137161" custScaleY="776964" custLinFactNeighborX="2363" custLinFactNeighborY="5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E38CA-8F5A-4C2A-BCC1-6334E5AF5233}" type="pres">
      <dgm:prSet presAssocID="{F5B18601-9DCB-4A3A-AEC7-68A9657C6AD2}" presName="negativeSpace" presStyleCnt="0"/>
      <dgm:spPr/>
    </dgm:pt>
    <dgm:pt modelId="{21D6817B-4EC5-40A8-9DA5-31968CD093D1}" type="pres">
      <dgm:prSet presAssocID="{F5B18601-9DCB-4A3A-AEC7-68A9657C6AD2}" presName="childText" presStyleLbl="conFgAcc1" presStyleIdx="1" presStyleCnt="3">
        <dgm:presLayoutVars>
          <dgm:bulletEnabled val="1"/>
        </dgm:presLayoutVars>
      </dgm:prSet>
      <dgm:spPr/>
    </dgm:pt>
    <dgm:pt modelId="{4FAB7356-A6CC-413E-8F20-E567746ADC70}" type="pres">
      <dgm:prSet presAssocID="{A4F21C30-5AEB-4E37-BDA7-314A28641EF4}" presName="spaceBetweenRectangles" presStyleCnt="0"/>
      <dgm:spPr/>
    </dgm:pt>
    <dgm:pt modelId="{32C08ABA-A69C-4BBB-AC3E-3961F91BD452}" type="pres">
      <dgm:prSet presAssocID="{50CE4EAD-3583-4BB6-9F23-6016D7A49B1B}" presName="parentLin" presStyleCnt="0"/>
      <dgm:spPr/>
    </dgm:pt>
    <dgm:pt modelId="{8AE5DDA2-EC48-4B37-8134-076F69AA150E}" type="pres">
      <dgm:prSet presAssocID="{50CE4EAD-3583-4BB6-9F23-6016D7A49B1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AB3A199-1CA7-4EDD-BA58-21DF3394FF77}" type="pres">
      <dgm:prSet presAssocID="{50CE4EAD-3583-4BB6-9F23-6016D7A49B1B}" presName="parentText" presStyleLbl="node1" presStyleIdx="2" presStyleCnt="3" custAng="10800000" custFlipVert="1" custScaleX="142997" custScaleY="745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02DBD-928A-4046-8B98-33EC799C78FE}" type="pres">
      <dgm:prSet presAssocID="{50CE4EAD-3583-4BB6-9F23-6016D7A49B1B}" presName="negativeSpace" presStyleCnt="0"/>
      <dgm:spPr/>
    </dgm:pt>
    <dgm:pt modelId="{7E78FCFE-5D60-41F8-AD3E-0E4BC5449CAB}" type="pres">
      <dgm:prSet presAssocID="{50CE4EAD-3583-4BB6-9F23-6016D7A49B1B}" presName="childText" presStyleLbl="conFgAcc1" presStyleIdx="2" presStyleCnt="3" custLinFactY="107441" custLinFactNeighborX="583" custLinFactNeighborY="200000">
        <dgm:presLayoutVars>
          <dgm:bulletEnabled val="1"/>
        </dgm:presLayoutVars>
      </dgm:prSet>
      <dgm:spPr/>
    </dgm:pt>
  </dgm:ptLst>
  <dgm:cxnLst>
    <dgm:cxn modelId="{66BF3907-9C1C-415F-8C97-F8420AC3132B}" srcId="{D056CEB4-AF62-49FE-B7B3-BA4E254B18D7}" destId="{1DDEFE64-DE2E-4566-9C39-EBF60CA9DFA4}" srcOrd="0" destOrd="0" parTransId="{A2CBA447-BC5F-48F0-AB25-68C96D321111}" sibTransId="{3234464E-ACB4-4AF0-8E66-E26620AFFFC0}"/>
    <dgm:cxn modelId="{29E8D717-41A8-4E13-9604-F495491A664F}" type="presOf" srcId="{1DDEFE64-DE2E-4566-9C39-EBF60CA9DFA4}" destId="{5EA7A125-0946-4DEF-AAAC-557DCFB7E46F}" srcOrd="1" destOrd="0" presId="urn:microsoft.com/office/officeart/2005/8/layout/list1"/>
    <dgm:cxn modelId="{AE9CA401-384A-4086-B15E-F54F2CA66E0B}" type="presOf" srcId="{50CE4EAD-3583-4BB6-9F23-6016D7A49B1B}" destId="{8AE5DDA2-EC48-4B37-8134-076F69AA150E}" srcOrd="0" destOrd="0" presId="urn:microsoft.com/office/officeart/2005/8/layout/list1"/>
    <dgm:cxn modelId="{48AF1572-5BFA-4A19-891E-DFE42AEB5576}" srcId="{D056CEB4-AF62-49FE-B7B3-BA4E254B18D7}" destId="{F5B18601-9DCB-4A3A-AEC7-68A9657C6AD2}" srcOrd="1" destOrd="0" parTransId="{6321C446-260A-4C10-AFA0-9148698665D8}" sibTransId="{A4F21C30-5AEB-4E37-BDA7-314A28641EF4}"/>
    <dgm:cxn modelId="{1324FE9E-A173-40DC-9DF5-D5238ABBE70A}" srcId="{D056CEB4-AF62-49FE-B7B3-BA4E254B18D7}" destId="{50CE4EAD-3583-4BB6-9F23-6016D7A49B1B}" srcOrd="2" destOrd="0" parTransId="{45CD62E1-CCCF-4C76-A391-639C00746BC8}" sibTransId="{496FBEB9-4718-4BAE-9CD6-26999DE7BAF2}"/>
    <dgm:cxn modelId="{207576B8-251E-497A-8327-BB85D8B27375}" type="presOf" srcId="{D056CEB4-AF62-49FE-B7B3-BA4E254B18D7}" destId="{E5CE5D8B-DA81-4E05-9823-3BA73CFACA8E}" srcOrd="0" destOrd="0" presId="urn:microsoft.com/office/officeart/2005/8/layout/list1"/>
    <dgm:cxn modelId="{3C701641-BC23-4424-85FF-340E6E5FC5B0}" type="presOf" srcId="{F5B18601-9DCB-4A3A-AEC7-68A9657C6AD2}" destId="{09A38225-291E-44A9-9C83-89B8FC32B464}" srcOrd="0" destOrd="0" presId="urn:microsoft.com/office/officeart/2005/8/layout/list1"/>
    <dgm:cxn modelId="{9EA6C903-BAB4-42D4-B37C-ABA06E8B4C74}" type="presOf" srcId="{1DDEFE64-DE2E-4566-9C39-EBF60CA9DFA4}" destId="{64EE55B3-560D-429C-922F-C68CD05E0E25}" srcOrd="0" destOrd="0" presId="urn:microsoft.com/office/officeart/2005/8/layout/list1"/>
    <dgm:cxn modelId="{A9EB9CF3-7EC3-485D-A85B-97D84F5E8AAD}" type="presOf" srcId="{50CE4EAD-3583-4BB6-9F23-6016D7A49B1B}" destId="{8AB3A199-1CA7-4EDD-BA58-21DF3394FF77}" srcOrd="1" destOrd="0" presId="urn:microsoft.com/office/officeart/2005/8/layout/list1"/>
    <dgm:cxn modelId="{226A986B-34A2-43EB-806A-7A69E0216A34}" type="presOf" srcId="{F5B18601-9DCB-4A3A-AEC7-68A9657C6AD2}" destId="{13F4431B-451F-4F26-B074-55C5C7041E30}" srcOrd="1" destOrd="0" presId="urn:microsoft.com/office/officeart/2005/8/layout/list1"/>
    <dgm:cxn modelId="{96D2E2F9-0C49-49BE-A85B-C4F635BB421B}" type="presParOf" srcId="{E5CE5D8B-DA81-4E05-9823-3BA73CFACA8E}" destId="{106BCD09-4497-4EF1-B2B4-11787602F7C8}" srcOrd="0" destOrd="0" presId="urn:microsoft.com/office/officeart/2005/8/layout/list1"/>
    <dgm:cxn modelId="{4401550D-9038-45A3-953E-DDD54C574A8B}" type="presParOf" srcId="{106BCD09-4497-4EF1-B2B4-11787602F7C8}" destId="{64EE55B3-560D-429C-922F-C68CD05E0E25}" srcOrd="0" destOrd="0" presId="urn:microsoft.com/office/officeart/2005/8/layout/list1"/>
    <dgm:cxn modelId="{C8078BED-6F81-4E5F-8ACF-81DF815BFFB8}" type="presParOf" srcId="{106BCD09-4497-4EF1-B2B4-11787602F7C8}" destId="{5EA7A125-0946-4DEF-AAAC-557DCFB7E46F}" srcOrd="1" destOrd="0" presId="urn:microsoft.com/office/officeart/2005/8/layout/list1"/>
    <dgm:cxn modelId="{5920C0DC-73A4-4F23-A9FA-7A380CA25A6C}" type="presParOf" srcId="{E5CE5D8B-DA81-4E05-9823-3BA73CFACA8E}" destId="{477FCE17-D44C-4425-AF3D-11118D768CB5}" srcOrd="1" destOrd="0" presId="urn:microsoft.com/office/officeart/2005/8/layout/list1"/>
    <dgm:cxn modelId="{F49063FE-8C3D-4BDA-9B90-713A0E253AF3}" type="presParOf" srcId="{E5CE5D8B-DA81-4E05-9823-3BA73CFACA8E}" destId="{70CC631C-4F4C-4D2E-852B-9B3CC64F37E6}" srcOrd="2" destOrd="0" presId="urn:microsoft.com/office/officeart/2005/8/layout/list1"/>
    <dgm:cxn modelId="{825B3030-7DAA-4DD3-9895-1B3C000F1FAB}" type="presParOf" srcId="{E5CE5D8B-DA81-4E05-9823-3BA73CFACA8E}" destId="{7E318406-CDE1-44D9-94FF-B24D85E6C246}" srcOrd="3" destOrd="0" presId="urn:microsoft.com/office/officeart/2005/8/layout/list1"/>
    <dgm:cxn modelId="{CCAC27B4-77A8-4370-A3ED-1E407E3E06FE}" type="presParOf" srcId="{E5CE5D8B-DA81-4E05-9823-3BA73CFACA8E}" destId="{EE716399-8310-4BA5-A8DC-5A8184BA6B2A}" srcOrd="4" destOrd="0" presId="urn:microsoft.com/office/officeart/2005/8/layout/list1"/>
    <dgm:cxn modelId="{9DCF586F-6D5A-4AC7-901C-1221875B3A3B}" type="presParOf" srcId="{EE716399-8310-4BA5-A8DC-5A8184BA6B2A}" destId="{09A38225-291E-44A9-9C83-89B8FC32B464}" srcOrd="0" destOrd="0" presId="urn:microsoft.com/office/officeart/2005/8/layout/list1"/>
    <dgm:cxn modelId="{7047647C-D19E-4E46-A405-6CE827843845}" type="presParOf" srcId="{EE716399-8310-4BA5-A8DC-5A8184BA6B2A}" destId="{13F4431B-451F-4F26-B074-55C5C7041E30}" srcOrd="1" destOrd="0" presId="urn:microsoft.com/office/officeart/2005/8/layout/list1"/>
    <dgm:cxn modelId="{99AC8D59-3EDF-4F94-B3A5-54CE66837CEB}" type="presParOf" srcId="{E5CE5D8B-DA81-4E05-9823-3BA73CFACA8E}" destId="{0BEE38CA-8F5A-4C2A-BCC1-6334E5AF5233}" srcOrd="5" destOrd="0" presId="urn:microsoft.com/office/officeart/2005/8/layout/list1"/>
    <dgm:cxn modelId="{2F1EA935-80B3-4DAC-9ECE-97D7A17A0879}" type="presParOf" srcId="{E5CE5D8B-DA81-4E05-9823-3BA73CFACA8E}" destId="{21D6817B-4EC5-40A8-9DA5-31968CD093D1}" srcOrd="6" destOrd="0" presId="urn:microsoft.com/office/officeart/2005/8/layout/list1"/>
    <dgm:cxn modelId="{7D67585D-FD76-40E0-ADE9-0190C7431EE6}" type="presParOf" srcId="{E5CE5D8B-DA81-4E05-9823-3BA73CFACA8E}" destId="{4FAB7356-A6CC-413E-8F20-E567746ADC70}" srcOrd="7" destOrd="0" presId="urn:microsoft.com/office/officeart/2005/8/layout/list1"/>
    <dgm:cxn modelId="{0E7E4379-C9B8-427D-A28B-DF61C455600B}" type="presParOf" srcId="{E5CE5D8B-DA81-4E05-9823-3BA73CFACA8E}" destId="{32C08ABA-A69C-4BBB-AC3E-3961F91BD452}" srcOrd="8" destOrd="0" presId="urn:microsoft.com/office/officeart/2005/8/layout/list1"/>
    <dgm:cxn modelId="{79F6C0CA-2339-4C43-81E1-650090A43382}" type="presParOf" srcId="{32C08ABA-A69C-4BBB-AC3E-3961F91BD452}" destId="{8AE5DDA2-EC48-4B37-8134-076F69AA150E}" srcOrd="0" destOrd="0" presId="urn:microsoft.com/office/officeart/2005/8/layout/list1"/>
    <dgm:cxn modelId="{933B13D9-85D3-4F7F-976B-2B43F20A94A8}" type="presParOf" srcId="{32C08ABA-A69C-4BBB-AC3E-3961F91BD452}" destId="{8AB3A199-1CA7-4EDD-BA58-21DF3394FF77}" srcOrd="1" destOrd="0" presId="urn:microsoft.com/office/officeart/2005/8/layout/list1"/>
    <dgm:cxn modelId="{F4EEF585-2E97-4758-93B5-1BE4AF4F170C}" type="presParOf" srcId="{E5CE5D8B-DA81-4E05-9823-3BA73CFACA8E}" destId="{8F802DBD-928A-4046-8B98-33EC799C78FE}" srcOrd="9" destOrd="0" presId="urn:microsoft.com/office/officeart/2005/8/layout/list1"/>
    <dgm:cxn modelId="{9E087F18-D7EE-4493-831F-A4C700886410}" type="presParOf" srcId="{E5CE5D8B-DA81-4E05-9823-3BA73CFACA8E}" destId="{7E78FCFE-5D60-41F8-AD3E-0E4BC5449C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D0F60-6B8B-41FA-9FF5-D710C47AC5A5}">
      <dsp:nvSpPr>
        <dsp:cNvPr id="0" name=""/>
        <dsp:cNvSpPr/>
      </dsp:nvSpPr>
      <dsp:spPr>
        <a:xfrm>
          <a:off x="4572000" y="3353632"/>
          <a:ext cx="2976147" cy="581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917"/>
              </a:lnTo>
              <a:lnTo>
                <a:pt x="2976147" y="311917"/>
              </a:lnTo>
              <a:lnTo>
                <a:pt x="2976147" y="581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35D26-4B1C-41DA-89D8-A4F227A96BF7}">
      <dsp:nvSpPr>
        <dsp:cNvPr id="0" name=""/>
        <dsp:cNvSpPr/>
      </dsp:nvSpPr>
      <dsp:spPr>
        <a:xfrm>
          <a:off x="4355779" y="3353632"/>
          <a:ext cx="216220" cy="581775"/>
        </a:xfrm>
        <a:custGeom>
          <a:avLst/>
          <a:gdLst/>
          <a:ahLst/>
          <a:cxnLst/>
          <a:rect l="0" t="0" r="0" b="0"/>
          <a:pathLst>
            <a:path>
              <a:moveTo>
                <a:pt x="216220" y="0"/>
              </a:moveTo>
              <a:lnTo>
                <a:pt x="216220" y="311917"/>
              </a:lnTo>
              <a:lnTo>
                <a:pt x="0" y="311917"/>
              </a:lnTo>
              <a:lnTo>
                <a:pt x="0" y="581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96A51-6BA0-4B73-A172-1382BF3DC6B9}">
      <dsp:nvSpPr>
        <dsp:cNvPr id="0" name=""/>
        <dsp:cNvSpPr/>
      </dsp:nvSpPr>
      <dsp:spPr>
        <a:xfrm>
          <a:off x="1390117" y="3353632"/>
          <a:ext cx="3181882" cy="581775"/>
        </a:xfrm>
        <a:custGeom>
          <a:avLst/>
          <a:gdLst/>
          <a:ahLst/>
          <a:cxnLst/>
          <a:rect l="0" t="0" r="0" b="0"/>
          <a:pathLst>
            <a:path>
              <a:moveTo>
                <a:pt x="3181882" y="0"/>
              </a:moveTo>
              <a:lnTo>
                <a:pt x="3181882" y="311917"/>
              </a:lnTo>
              <a:lnTo>
                <a:pt x="0" y="311917"/>
              </a:lnTo>
              <a:lnTo>
                <a:pt x="0" y="581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3D519-5A07-475D-B906-7C701CB2C45A}">
      <dsp:nvSpPr>
        <dsp:cNvPr id="0" name=""/>
        <dsp:cNvSpPr/>
      </dsp:nvSpPr>
      <dsp:spPr>
        <a:xfrm>
          <a:off x="1138057" y="673686"/>
          <a:ext cx="6867884" cy="2679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Значение изобразительной деятельности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(</a:t>
          </a:r>
          <a:r>
            <a:rPr lang="ru-RU" sz="3600" kern="1200" dirty="0" smtClean="0">
              <a:solidFill>
                <a:schemeClr val="bg1"/>
              </a:solidFill>
            </a:rPr>
            <a:t>группа </a:t>
          </a:r>
          <a:r>
            <a:rPr lang="ru-RU" sz="3600" kern="1200" dirty="0" smtClean="0">
              <a:solidFill>
                <a:schemeClr val="bg1"/>
              </a:solidFill>
            </a:rPr>
            <a:t>задач)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138057" y="673686"/>
        <a:ext cx="6867884" cy="2679946"/>
      </dsp:txXfrm>
    </dsp:sp>
    <dsp:sp modelId="{7C9C6E18-3ED4-4494-BF56-9DCA35381D28}">
      <dsp:nvSpPr>
        <dsp:cNvPr id="0" name=""/>
        <dsp:cNvSpPr/>
      </dsp:nvSpPr>
      <dsp:spPr>
        <a:xfrm>
          <a:off x="218651" y="3935408"/>
          <a:ext cx="2342932" cy="1285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Обучающее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218651" y="3935408"/>
        <a:ext cx="2342932" cy="1285037"/>
      </dsp:txXfrm>
    </dsp:sp>
    <dsp:sp modelId="{3C9FB9FE-4B10-461A-8540-9D52C8A4653C}">
      <dsp:nvSpPr>
        <dsp:cNvPr id="0" name=""/>
        <dsp:cNvSpPr/>
      </dsp:nvSpPr>
      <dsp:spPr>
        <a:xfrm>
          <a:off x="2978193" y="3935408"/>
          <a:ext cx="2755172" cy="1285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Развивающее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2978193" y="3935408"/>
        <a:ext cx="2755172" cy="1285037"/>
      </dsp:txXfrm>
    </dsp:sp>
    <dsp:sp modelId="{B8D93F95-DF7E-48D3-A064-7FB9A4292841}">
      <dsp:nvSpPr>
        <dsp:cNvPr id="0" name=""/>
        <dsp:cNvSpPr/>
      </dsp:nvSpPr>
      <dsp:spPr>
        <a:xfrm>
          <a:off x="6068092" y="3935408"/>
          <a:ext cx="2960110" cy="1285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Воспитательное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6068092" y="3935408"/>
        <a:ext cx="2960110" cy="1285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3470-EDF5-4AE2-8C19-7F73604F58D6}">
      <dsp:nvSpPr>
        <dsp:cNvPr id="0" name=""/>
        <dsp:cNvSpPr/>
      </dsp:nvSpPr>
      <dsp:spPr>
        <a:xfrm>
          <a:off x="3996444" y="1815137"/>
          <a:ext cx="1832685" cy="762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06"/>
              </a:lnTo>
              <a:lnTo>
                <a:pt x="1832685" y="381106"/>
              </a:lnTo>
              <a:lnTo>
                <a:pt x="1832685" y="7622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BF297-17F5-4C8D-89C7-D7BFC15A39CB}">
      <dsp:nvSpPr>
        <dsp:cNvPr id="0" name=""/>
        <dsp:cNvSpPr/>
      </dsp:nvSpPr>
      <dsp:spPr>
        <a:xfrm>
          <a:off x="2151744" y="1815137"/>
          <a:ext cx="1844699" cy="762212"/>
        </a:xfrm>
        <a:custGeom>
          <a:avLst/>
          <a:gdLst/>
          <a:ahLst/>
          <a:cxnLst/>
          <a:rect l="0" t="0" r="0" b="0"/>
          <a:pathLst>
            <a:path>
              <a:moveTo>
                <a:pt x="1844699" y="0"/>
              </a:moveTo>
              <a:lnTo>
                <a:pt x="1844699" y="381106"/>
              </a:lnTo>
              <a:lnTo>
                <a:pt x="0" y="381106"/>
              </a:lnTo>
              <a:lnTo>
                <a:pt x="0" y="76221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71987-B4F4-46F7-AB54-E966E975BE01}">
      <dsp:nvSpPr>
        <dsp:cNvPr id="0" name=""/>
        <dsp:cNvSpPr/>
      </dsp:nvSpPr>
      <dsp:spPr>
        <a:xfrm>
          <a:off x="2181652" y="346"/>
          <a:ext cx="3629582" cy="1814791"/>
        </a:xfrm>
        <a:prstGeom prst="rect">
          <a:avLst/>
        </a:prstGeom>
        <a:solidFill>
          <a:schemeClr val="accent1">
            <a:lumMod val="20000"/>
            <a:lumOff val="80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>
              <a:solidFill>
                <a:srgbClr val="0000CC"/>
              </a:solidFill>
              <a:latin typeface="+mn-lt"/>
            </a:rPr>
            <a:t>Доизобразительный</a:t>
          </a:r>
          <a:r>
            <a:rPr lang="ru-RU" sz="3100" b="1" kern="1200" dirty="0" smtClean="0">
              <a:solidFill>
                <a:srgbClr val="0000CC"/>
              </a:solidFill>
              <a:latin typeface="+mn-lt"/>
            </a:rPr>
            <a:t> этап</a:t>
          </a:r>
          <a:endParaRPr lang="ru-RU" sz="3100" b="1" kern="1200" dirty="0">
            <a:solidFill>
              <a:srgbClr val="0000CC"/>
            </a:solidFill>
            <a:latin typeface="+mn-lt"/>
          </a:endParaRPr>
        </a:p>
      </dsp:txBody>
      <dsp:txXfrm>
        <a:off x="2181652" y="346"/>
        <a:ext cx="3629582" cy="1814791"/>
      </dsp:txXfrm>
    </dsp:sp>
    <dsp:sp modelId="{78E07A51-8916-452A-9882-441EB5F8BF6E}">
      <dsp:nvSpPr>
        <dsp:cNvPr id="0" name=""/>
        <dsp:cNvSpPr/>
      </dsp:nvSpPr>
      <dsp:spPr>
        <a:xfrm>
          <a:off x="700165" y="2577350"/>
          <a:ext cx="2903158" cy="1814791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00CC"/>
              </a:solidFill>
              <a:latin typeface="Comic Sans MS" pitchFamily="66" charset="0"/>
            </a:rPr>
            <a:t>1-я стадия: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стадия каракулей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(от 1,5 до 2 лет). 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sp:txBody>
      <dsp:txXfrm>
        <a:off x="700165" y="2577350"/>
        <a:ext cx="2903158" cy="1814791"/>
      </dsp:txXfrm>
    </dsp:sp>
    <dsp:sp modelId="{268D4CCA-5B34-42AE-9AA6-4F4854C61DDB}">
      <dsp:nvSpPr>
        <dsp:cNvPr id="0" name=""/>
        <dsp:cNvSpPr/>
      </dsp:nvSpPr>
      <dsp:spPr>
        <a:xfrm>
          <a:off x="4365536" y="2577350"/>
          <a:ext cx="2927186" cy="1814791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00CC"/>
              </a:solidFill>
              <a:latin typeface="Comic Sans MS" pitchFamily="66" charset="0"/>
            </a:rPr>
            <a:t>2-я стадия: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стадия последующей интерпретации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(от 2 до 3 лет) 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sp:txBody>
      <dsp:txXfrm>
        <a:off x="4365536" y="2577350"/>
        <a:ext cx="2927186" cy="1814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E7645-B488-4A56-81B6-5E489074EEF2}">
      <dsp:nvSpPr>
        <dsp:cNvPr id="0" name=""/>
        <dsp:cNvSpPr/>
      </dsp:nvSpPr>
      <dsp:spPr>
        <a:xfrm>
          <a:off x="0" y="0"/>
          <a:ext cx="6669644" cy="1516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Comic Sans MS" pitchFamily="66" charset="0"/>
            </a:rPr>
            <a:t>    1-я стадия: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omic Sans MS" pitchFamily="66" charset="0"/>
            </a:rPr>
            <a:t>    рисунки с примитивной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omic Sans MS" pitchFamily="66" charset="0"/>
            </a:rPr>
            <a:t>    изобразительностью (3-4 года)</a:t>
          </a:r>
          <a:endParaRPr lang="ru-RU" sz="200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44428" y="44428"/>
        <a:ext cx="5032790" cy="1428044"/>
      </dsp:txXfrm>
    </dsp:sp>
    <dsp:sp modelId="{13F03857-F0C4-4021-805C-896A426C66C0}">
      <dsp:nvSpPr>
        <dsp:cNvPr id="0" name=""/>
        <dsp:cNvSpPr/>
      </dsp:nvSpPr>
      <dsp:spPr>
        <a:xfrm>
          <a:off x="588497" y="1769717"/>
          <a:ext cx="6669644" cy="1516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Comic Sans MS" pitchFamily="66" charset="0"/>
            </a:rPr>
            <a:t>    2-я стадия: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omic Sans MS" pitchFamily="66" charset="0"/>
            </a:rPr>
            <a:t>    стадия предметного рисования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omic Sans MS" pitchFamily="66" charset="0"/>
            </a:rPr>
            <a:t>    (4-6 лет)</a:t>
          </a:r>
          <a:endParaRPr lang="ru-RU" sz="200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632925" y="1814145"/>
        <a:ext cx="5006304" cy="1428044"/>
      </dsp:txXfrm>
    </dsp:sp>
    <dsp:sp modelId="{18DA71C2-5001-49BA-94B1-EC3414016EB7}">
      <dsp:nvSpPr>
        <dsp:cNvPr id="0" name=""/>
        <dsp:cNvSpPr/>
      </dsp:nvSpPr>
      <dsp:spPr>
        <a:xfrm>
          <a:off x="1142714" y="3539435"/>
          <a:ext cx="6669644" cy="1516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Comic Sans MS" pitchFamily="66" charset="0"/>
            </a:rPr>
            <a:t>      3-я стадия</a:t>
          </a:r>
          <a:r>
            <a:rPr lang="ru-RU" sz="2000" u="none" kern="1200" dirty="0" smtClean="0">
              <a:solidFill>
                <a:schemeClr val="tx1"/>
              </a:solidFill>
              <a:latin typeface="Comic Sans MS" pitchFamily="66" charset="0"/>
            </a:rPr>
            <a:t>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omic Sans MS" pitchFamily="66" charset="0"/>
            </a:rPr>
            <a:t>      стадия синтетического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omic Sans MS" pitchFamily="66" charset="0"/>
            </a:rPr>
            <a:t>      способа изображения (6-7 лет).</a:t>
          </a:r>
          <a:endParaRPr lang="ru-RU" sz="200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1187142" y="3583863"/>
        <a:ext cx="5006304" cy="1428044"/>
      </dsp:txXfrm>
    </dsp:sp>
    <dsp:sp modelId="{9C3FBEB5-EC2A-4C35-9979-20C4B5EAC501}">
      <dsp:nvSpPr>
        <dsp:cNvPr id="0" name=""/>
        <dsp:cNvSpPr/>
      </dsp:nvSpPr>
      <dsp:spPr>
        <a:xfrm>
          <a:off x="5683658" y="1150316"/>
          <a:ext cx="985985" cy="985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05505" y="1150316"/>
        <a:ext cx="542291" cy="741954"/>
      </dsp:txXfrm>
    </dsp:sp>
    <dsp:sp modelId="{C3570A2F-E1C8-47F7-BEA0-07942ED54475}">
      <dsp:nvSpPr>
        <dsp:cNvPr id="0" name=""/>
        <dsp:cNvSpPr/>
      </dsp:nvSpPr>
      <dsp:spPr>
        <a:xfrm>
          <a:off x="6272156" y="2909921"/>
          <a:ext cx="985985" cy="985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9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94003" y="2909921"/>
        <a:ext cx="542291" cy="741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C631C-4F4C-4D2E-852B-9B3CC64F37E6}">
      <dsp:nvSpPr>
        <dsp:cNvPr id="0" name=""/>
        <dsp:cNvSpPr/>
      </dsp:nvSpPr>
      <dsp:spPr>
        <a:xfrm>
          <a:off x="0" y="1615662"/>
          <a:ext cx="827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7A125-0946-4DEF-AAAC-557DCFB7E46F}">
      <dsp:nvSpPr>
        <dsp:cNvPr id="0" name=""/>
        <dsp:cNvSpPr/>
      </dsp:nvSpPr>
      <dsp:spPr>
        <a:xfrm>
          <a:off x="375552" y="32557"/>
          <a:ext cx="7892221" cy="171356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29" tIns="0" rIns="21892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Сначала ребенок не воспринимает лист бумаги как ограниченную плоскость. Поэтому рисует, густо заполняя его не связанными друг с другом изображениями,</a:t>
          </a:r>
          <a:r>
            <a:rPr lang="ru-RU" sz="1600" kern="12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переворачивает разными сторонами, продолжает рисовать на столе, если рисунок не помещается на бумаге.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59202" y="116207"/>
        <a:ext cx="7724921" cy="1546269"/>
      </dsp:txXfrm>
    </dsp:sp>
    <dsp:sp modelId="{21D6817B-4EC5-40A8-9DA5-31968CD093D1}">
      <dsp:nvSpPr>
        <dsp:cNvPr id="0" name=""/>
        <dsp:cNvSpPr/>
      </dsp:nvSpPr>
      <dsp:spPr>
        <a:xfrm>
          <a:off x="0" y="3577261"/>
          <a:ext cx="827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4431B-451F-4F26-B074-55C5C7041E30}">
      <dsp:nvSpPr>
        <dsp:cNvPr id="0" name=""/>
        <dsp:cNvSpPr/>
      </dsp:nvSpPr>
      <dsp:spPr>
        <a:xfrm>
          <a:off x="415271" y="1872790"/>
          <a:ext cx="7859224" cy="183487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29" tIns="0" rIns="2189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Затем дошкольник выделяет верх и низ листа, делит его на две части по горизонтали на небо и землю, а объекты располагает между ними. Такая композиция, наиболее характерная для рисунков детей дошкольного возраста, получила название «фризовой».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04842" y="1962361"/>
        <a:ext cx="7680082" cy="1655736"/>
      </dsp:txXfrm>
    </dsp:sp>
    <dsp:sp modelId="{7E78FCFE-5D60-41F8-AD3E-0E4BC5449CAB}">
      <dsp:nvSpPr>
        <dsp:cNvPr id="0" name=""/>
        <dsp:cNvSpPr/>
      </dsp:nvSpPr>
      <dsp:spPr>
        <a:xfrm>
          <a:off x="0" y="5485544"/>
          <a:ext cx="827449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A199-1CA7-4EDD-BA58-21DF3394FF77}">
      <dsp:nvSpPr>
        <dsp:cNvPr id="0" name=""/>
        <dsp:cNvSpPr/>
      </dsp:nvSpPr>
      <dsp:spPr>
        <a:xfrm rot="10800000" flipV="1">
          <a:off x="393523" y="3822061"/>
          <a:ext cx="7878173" cy="17613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29" tIns="0" rIns="218929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NewRoman" charset="-52"/>
            </a:rPr>
            <a:t>Позже ребенок выделяет левую и правую стороны листа, а затем и центр, помещая в нем главный объект. Обычно в рисунках дошкольников совпадают смысловой и структурный центры. Самый важный объект обычно больше других. Причем реальное соотношение размеров изображаемых предметов часто не сохраняется.</a:t>
          </a:r>
          <a:endParaRPr lang="ru-RU" sz="1600" kern="1200" dirty="0">
            <a:solidFill>
              <a:schemeClr val="tx1"/>
            </a:solidFill>
          </a:endParaRPr>
        </a:p>
      </dsp:txBody>
      <dsp:txXfrm rot="-10800000">
        <a:off x="479507" y="3908045"/>
        <a:ext cx="7706205" cy="158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AB070-E0A9-4020-AAC9-939F3307818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926E4-2250-4DB2-BA1F-B1B308C6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2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2C9326-D261-4BED-B97E-0ED9D294F6C5}" type="slidenum">
              <a:rPr lang="ru-RU" altLang="ru-RU">
                <a:latin typeface="Calibri" panose="020F0502020204030204" pitchFamily="34" charset="0"/>
              </a:rPr>
              <a:pPr/>
              <a:t>37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6C421-C059-4E59-9D65-8E96FB765FCC}" type="slidenum">
              <a:rPr lang="ru-RU" altLang="ru-RU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60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730E-0C9A-4FE8-A38E-30AD9D174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701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48D8-6B61-4A2B-825B-73FD1E317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5912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0232"/>
          <a:stretch/>
        </p:blipFill>
        <p:spPr>
          <a:xfrm>
            <a:off x="-26469" y="0"/>
            <a:ext cx="81177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Теория и технологии развития детской изобразительной 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4495800"/>
            <a:ext cx="6248400" cy="1630363"/>
          </a:xfrm>
        </p:spPr>
        <p:txBody>
          <a:bodyPr/>
          <a:lstStyle/>
          <a:p>
            <a:r>
              <a:rPr lang="ru-RU" dirty="0" smtClean="0"/>
              <a:t>Пазникова Зоя Ивановна,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dirty="0" err="1" smtClean="0"/>
              <a:t>к.п.н</a:t>
            </a:r>
            <a:r>
              <a:rPr lang="ru-RU" dirty="0" smtClean="0"/>
              <a:t>., доцент кафедры ТОПО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9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50863" y="533400"/>
            <a:ext cx="8064500" cy="5445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Искусство – отражение ассоциаций автора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2840"/>
            <a:ext cx="62150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047082" y="5785367"/>
            <a:ext cx="507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С. Дали. Сон. 1937 г .</a:t>
            </a:r>
            <a:endParaRPr lang="ru-RU" altLang="ru-RU" sz="2000" b="1" dirty="0">
              <a:solidFill>
                <a:srgbClr val="0000C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4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5" y="567034"/>
            <a:ext cx="8610600" cy="103316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00CC"/>
                </a:solidFill>
                <a:latin typeface="+mn-lt"/>
              </a:rPr>
              <a:t>Индийский поэт Калидаса (приблизительно V в.) выделял четыре цели искусства: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05001"/>
            <a:ext cx="8229599" cy="3733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) вызывать восхищение богов;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</a:t>
            </a:r>
            <a:r>
              <a:rPr lang="ru-RU" sz="2800" dirty="0"/>
              <a:t>) создавать образы окружающего мира и человека;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</a:t>
            </a:r>
            <a:r>
              <a:rPr lang="ru-RU" sz="2800" dirty="0"/>
              <a:t>) доставлять высокое удовольствие с помощью эстетических </a:t>
            </a:r>
            <a:r>
              <a:rPr lang="ru-RU" sz="2800" dirty="0" smtClean="0"/>
              <a:t>чувств: </a:t>
            </a:r>
            <a:r>
              <a:rPr lang="ru-RU" sz="2800" dirty="0"/>
              <a:t>комизма, любви, сострадания, страха, ужаса;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4</a:t>
            </a:r>
            <a:r>
              <a:rPr lang="ru-RU" sz="2800" dirty="0"/>
              <a:t>) служить источником наслаждения, радости, счастья и красоты.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50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/>
          <p:cNvGrpSpPr>
            <a:grpSpLocks noChangeAspect="1"/>
          </p:cNvGrpSpPr>
          <p:nvPr/>
        </p:nvGrpSpPr>
        <p:grpSpPr bwMode="auto">
          <a:xfrm>
            <a:off x="152400" y="762000"/>
            <a:ext cx="8686800" cy="5716838"/>
            <a:chOff x="4776" y="3511"/>
            <a:chExt cx="7200" cy="4130"/>
          </a:xfrm>
          <a:solidFill>
            <a:schemeClr val="bg1"/>
          </a:solidFill>
        </p:grpSpPr>
        <p:sp>
          <p:nvSpPr>
            <p:cNvPr id="6148" name="AutoShape 6"/>
            <p:cNvSpPr>
              <a:spLocks noChangeAspect="1" noChangeArrowheads="1"/>
            </p:cNvSpPr>
            <p:nvPr/>
          </p:nvSpPr>
          <p:spPr bwMode="auto">
            <a:xfrm>
              <a:off x="5073" y="3511"/>
              <a:ext cx="6667" cy="400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6149" name="Line 7"/>
            <p:cNvSpPr>
              <a:spLocks noChangeShapeType="1"/>
            </p:cNvSpPr>
            <p:nvPr/>
          </p:nvSpPr>
          <p:spPr bwMode="auto">
            <a:xfrm flipV="1">
              <a:off x="8556" y="3561"/>
              <a:ext cx="1" cy="4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Line 8"/>
            <p:cNvSpPr>
              <a:spLocks noChangeShapeType="1"/>
            </p:cNvSpPr>
            <p:nvPr/>
          </p:nvSpPr>
          <p:spPr bwMode="auto">
            <a:xfrm>
              <a:off x="8466" y="7161"/>
              <a:ext cx="1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Line 9"/>
            <p:cNvSpPr>
              <a:spLocks noChangeShapeType="1"/>
            </p:cNvSpPr>
            <p:nvPr/>
          </p:nvSpPr>
          <p:spPr bwMode="auto">
            <a:xfrm flipH="1">
              <a:off x="4776" y="5561"/>
              <a:ext cx="189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Line 10"/>
            <p:cNvSpPr>
              <a:spLocks noChangeShapeType="1"/>
            </p:cNvSpPr>
            <p:nvPr/>
          </p:nvSpPr>
          <p:spPr bwMode="auto">
            <a:xfrm>
              <a:off x="10356" y="5481"/>
              <a:ext cx="16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H="1" flipV="1">
              <a:off x="6576" y="4921"/>
              <a:ext cx="360" cy="2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 flipH="1" flipV="1">
              <a:off x="6666" y="4361"/>
              <a:ext cx="630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H="1" flipV="1">
              <a:off x="6666" y="3801"/>
              <a:ext cx="99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H="1">
              <a:off x="4956" y="4921"/>
              <a:ext cx="16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H="1">
              <a:off x="4956" y="4361"/>
              <a:ext cx="171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H="1">
              <a:off x="4956" y="3801"/>
              <a:ext cx="171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 flipV="1">
              <a:off x="9186" y="3801"/>
              <a:ext cx="90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18"/>
            <p:cNvSpPr>
              <a:spLocks noChangeShapeType="1"/>
            </p:cNvSpPr>
            <p:nvPr/>
          </p:nvSpPr>
          <p:spPr bwMode="auto">
            <a:xfrm flipV="1">
              <a:off x="9636" y="4361"/>
              <a:ext cx="540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V="1">
              <a:off x="9996" y="4761"/>
              <a:ext cx="450" cy="4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>
              <a:off x="6666" y="4361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>
              <a:off x="10086" y="380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>
              <a:off x="10176" y="4361"/>
              <a:ext cx="18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Line 23"/>
            <p:cNvSpPr>
              <a:spLocks noChangeShapeType="1"/>
            </p:cNvSpPr>
            <p:nvPr/>
          </p:nvSpPr>
          <p:spPr bwMode="auto">
            <a:xfrm>
              <a:off x="10446" y="4761"/>
              <a:ext cx="153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24"/>
            <p:cNvSpPr>
              <a:spLocks noChangeShapeType="1"/>
            </p:cNvSpPr>
            <p:nvPr/>
          </p:nvSpPr>
          <p:spPr bwMode="auto">
            <a:xfrm flipH="1">
              <a:off x="6756" y="5961"/>
              <a:ext cx="360" cy="3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 flipH="1">
              <a:off x="6756" y="6281"/>
              <a:ext cx="720" cy="6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26"/>
            <p:cNvSpPr>
              <a:spLocks noChangeShapeType="1"/>
            </p:cNvSpPr>
            <p:nvPr/>
          </p:nvSpPr>
          <p:spPr bwMode="auto">
            <a:xfrm>
              <a:off x="7836" y="6681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AutoShape 27"/>
            <p:cNvSpPr>
              <a:spLocks noChangeArrowheads="1"/>
            </p:cNvSpPr>
            <p:nvPr/>
          </p:nvSpPr>
          <p:spPr bwMode="auto">
            <a:xfrm rot="2673713">
              <a:off x="7150" y="4445"/>
              <a:ext cx="2838" cy="2133"/>
            </a:xfrm>
            <a:custGeom>
              <a:avLst/>
              <a:gdLst>
                <a:gd name="T0" fmla="*/ 0 w 23471"/>
                <a:gd name="T1" fmla="*/ 0 h 21600"/>
                <a:gd name="T2" fmla="*/ 0 w 23471"/>
                <a:gd name="T3" fmla="*/ 0 h 21600"/>
                <a:gd name="T4" fmla="*/ 0 w 23471"/>
                <a:gd name="T5" fmla="*/ 0 h 21600"/>
                <a:gd name="T6" fmla="*/ 0 w 23471"/>
                <a:gd name="T7" fmla="*/ 0 h 21600"/>
                <a:gd name="T8" fmla="*/ 0 w 23471"/>
                <a:gd name="T9" fmla="*/ 0 h 21600"/>
                <a:gd name="T10" fmla="*/ 0 w 23471"/>
                <a:gd name="T11" fmla="*/ 0 h 21600"/>
                <a:gd name="T12" fmla="*/ 0 w 23471"/>
                <a:gd name="T13" fmla="*/ 0 h 21600"/>
                <a:gd name="T14" fmla="*/ 0 w 23471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449 w 23471"/>
                <a:gd name="T25" fmla="*/ 3170 h 21600"/>
                <a:gd name="T26" fmla="*/ 20022 w 23471"/>
                <a:gd name="T27" fmla="*/ 18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71" h="21600">
                  <a:moveTo>
                    <a:pt x="0" y="0"/>
                  </a:moveTo>
                  <a:lnTo>
                    <a:pt x="0" y="22804"/>
                  </a:lnTo>
                  <a:lnTo>
                    <a:pt x="21600" y="22804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3170" y="3170"/>
                  </a:moveTo>
                  <a:lnTo>
                    <a:pt x="3170" y="19634"/>
                  </a:lnTo>
                  <a:lnTo>
                    <a:pt x="18430" y="19634"/>
                  </a:lnTo>
                  <a:lnTo>
                    <a:pt x="18430" y="3170"/>
                  </a:lnTo>
                  <a:lnTo>
                    <a:pt x="3170" y="3170"/>
                  </a:lnTo>
                  <a:close/>
                </a:path>
              </a:pathLst>
            </a:custGeom>
            <a:grpFill/>
            <a:ln w="9525">
              <a:round/>
              <a:headEnd/>
              <a:tailEnd/>
            </a:ln>
            <a:scene3d>
              <a:camera prst="legacyPerspectiveFront"/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8ECB3"/>
              </a:extrusionClr>
              <a:contourClr>
                <a:srgbClr val="D8ECB3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170" name="Line 28"/>
            <p:cNvSpPr>
              <a:spLocks noChangeShapeType="1"/>
            </p:cNvSpPr>
            <p:nvPr/>
          </p:nvSpPr>
          <p:spPr bwMode="auto">
            <a:xfrm flipH="1">
              <a:off x="6756" y="6601"/>
              <a:ext cx="1080" cy="9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29"/>
            <p:cNvSpPr>
              <a:spLocks noChangeShapeType="1"/>
            </p:cNvSpPr>
            <p:nvPr/>
          </p:nvSpPr>
          <p:spPr bwMode="auto">
            <a:xfrm>
              <a:off x="9006" y="6601"/>
              <a:ext cx="990" cy="8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30"/>
            <p:cNvSpPr>
              <a:spLocks noChangeShapeType="1"/>
            </p:cNvSpPr>
            <p:nvPr/>
          </p:nvSpPr>
          <p:spPr bwMode="auto">
            <a:xfrm>
              <a:off x="9366" y="6281"/>
              <a:ext cx="630" cy="5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31"/>
            <p:cNvSpPr>
              <a:spLocks noChangeShapeType="1"/>
            </p:cNvSpPr>
            <p:nvPr/>
          </p:nvSpPr>
          <p:spPr bwMode="auto">
            <a:xfrm>
              <a:off x="9816" y="5961"/>
              <a:ext cx="270" cy="2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32"/>
            <p:cNvSpPr>
              <a:spLocks noChangeShapeType="1"/>
            </p:cNvSpPr>
            <p:nvPr/>
          </p:nvSpPr>
          <p:spPr bwMode="auto">
            <a:xfrm flipH="1">
              <a:off x="4866" y="756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Line 33"/>
            <p:cNvSpPr>
              <a:spLocks noChangeShapeType="1"/>
            </p:cNvSpPr>
            <p:nvPr/>
          </p:nvSpPr>
          <p:spPr bwMode="auto">
            <a:xfrm flipH="1">
              <a:off x="4866" y="692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Line 34"/>
            <p:cNvSpPr>
              <a:spLocks noChangeShapeType="1"/>
            </p:cNvSpPr>
            <p:nvPr/>
          </p:nvSpPr>
          <p:spPr bwMode="auto">
            <a:xfrm flipH="1">
              <a:off x="4866" y="628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Line 35"/>
            <p:cNvSpPr>
              <a:spLocks noChangeShapeType="1"/>
            </p:cNvSpPr>
            <p:nvPr/>
          </p:nvSpPr>
          <p:spPr bwMode="auto">
            <a:xfrm>
              <a:off x="9996" y="748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Line 36"/>
            <p:cNvSpPr>
              <a:spLocks noChangeShapeType="1"/>
            </p:cNvSpPr>
            <p:nvPr/>
          </p:nvSpPr>
          <p:spPr bwMode="auto">
            <a:xfrm>
              <a:off x="9996" y="684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Line 37"/>
            <p:cNvSpPr>
              <a:spLocks noChangeShapeType="1"/>
            </p:cNvSpPr>
            <p:nvPr/>
          </p:nvSpPr>
          <p:spPr bwMode="auto">
            <a:xfrm>
              <a:off x="10086" y="6201"/>
              <a:ext cx="18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Text Box 38"/>
            <p:cNvSpPr txBox="1">
              <a:spLocks noChangeArrowheads="1"/>
            </p:cNvSpPr>
            <p:nvPr/>
          </p:nvSpPr>
          <p:spPr bwMode="auto">
            <a:xfrm>
              <a:off x="7926" y="5241"/>
              <a:ext cx="1170" cy="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b="1"/>
                <a:t>личность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200" b="1"/>
                <a:t>ребенка</a:t>
              </a:r>
              <a:endParaRPr lang="ru-RU" altLang="ru-RU" sz="1800"/>
            </a:p>
          </p:txBody>
        </p:sp>
        <p:sp>
          <p:nvSpPr>
            <p:cNvPr id="6181" name="Line 39"/>
            <p:cNvSpPr>
              <a:spLocks noChangeShapeType="1"/>
            </p:cNvSpPr>
            <p:nvPr/>
          </p:nvSpPr>
          <p:spPr bwMode="auto">
            <a:xfrm>
              <a:off x="8466" y="7641"/>
              <a:ext cx="297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40"/>
            <p:cNvSpPr>
              <a:spLocks noChangeShapeType="1"/>
            </p:cNvSpPr>
            <p:nvPr/>
          </p:nvSpPr>
          <p:spPr bwMode="auto">
            <a:xfrm>
              <a:off x="8556" y="3561"/>
              <a:ext cx="315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957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ChangeAspect="1"/>
          </p:cNvGrpSpPr>
          <p:nvPr/>
        </p:nvGrpSpPr>
        <p:grpSpPr bwMode="auto">
          <a:xfrm>
            <a:off x="164682" y="275946"/>
            <a:ext cx="8782050" cy="6296025"/>
            <a:chOff x="4776" y="3481"/>
            <a:chExt cx="7200" cy="4321"/>
          </a:xfrm>
          <a:solidFill>
            <a:schemeClr val="bg1"/>
          </a:solidFill>
        </p:grpSpPr>
        <p:sp>
          <p:nvSpPr>
            <p:cNvPr id="7188" name="AutoShape 3"/>
            <p:cNvSpPr>
              <a:spLocks noChangeAspect="1" noChangeArrowheads="1"/>
            </p:cNvSpPr>
            <p:nvPr/>
          </p:nvSpPr>
          <p:spPr bwMode="auto">
            <a:xfrm>
              <a:off x="4776" y="3481"/>
              <a:ext cx="7200" cy="432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7189" name="Line 4"/>
            <p:cNvSpPr>
              <a:spLocks noChangeShapeType="1"/>
            </p:cNvSpPr>
            <p:nvPr/>
          </p:nvSpPr>
          <p:spPr bwMode="auto">
            <a:xfrm flipV="1">
              <a:off x="8556" y="3561"/>
              <a:ext cx="1" cy="4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5"/>
            <p:cNvSpPr>
              <a:spLocks noChangeShapeType="1"/>
            </p:cNvSpPr>
            <p:nvPr/>
          </p:nvSpPr>
          <p:spPr bwMode="auto">
            <a:xfrm>
              <a:off x="8466" y="7161"/>
              <a:ext cx="1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6"/>
            <p:cNvSpPr>
              <a:spLocks noChangeShapeType="1"/>
            </p:cNvSpPr>
            <p:nvPr/>
          </p:nvSpPr>
          <p:spPr bwMode="auto">
            <a:xfrm flipH="1">
              <a:off x="4776" y="5561"/>
              <a:ext cx="189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7"/>
            <p:cNvSpPr>
              <a:spLocks noChangeShapeType="1"/>
            </p:cNvSpPr>
            <p:nvPr/>
          </p:nvSpPr>
          <p:spPr bwMode="auto">
            <a:xfrm>
              <a:off x="10356" y="5481"/>
              <a:ext cx="16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Line 8"/>
            <p:cNvSpPr>
              <a:spLocks noChangeShapeType="1"/>
            </p:cNvSpPr>
            <p:nvPr/>
          </p:nvSpPr>
          <p:spPr bwMode="auto">
            <a:xfrm flipH="1" flipV="1">
              <a:off x="6576" y="4921"/>
              <a:ext cx="360" cy="2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9"/>
            <p:cNvSpPr>
              <a:spLocks noChangeShapeType="1"/>
            </p:cNvSpPr>
            <p:nvPr/>
          </p:nvSpPr>
          <p:spPr bwMode="auto">
            <a:xfrm flipH="1" flipV="1">
              <a:off x="6666" y="4361"/>
              <a:ext cx="630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10"/>
            <p:cNvSpPr>
              <a:spLocks noChangeShapeType="1"/>
            </p:cNvSpPr>
            <p:nvPr/>
          </p:nvSpPr>
          <p:spPr bwMode="auto">
            <a:xfrm flipH="1" flipV="1">
              <a:off x="6666" y="3801"/>
              <a:ext cx="99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11"/>
            <p:cNvSpPr>
              <a:spLocks noChangeShapeType="1"/>
            </p:cNvSpPr>
            <p:nvPr/>
          </p:nvSpPr>
          <p:spPr bwMode="auto">
            <a:xfrm flipH="1">
              <a:off x="4956" y="4921"/>
              <a:ext cx="162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12"/>
            <p:cNvSpPr>
              <a:spLocks noChangeShapeType="1"/>
            </p:cNvSpPr>
            <p:nvPr/>
          </p:nvSpPr>
          <p:spPr bwMode="auto">
            <a:xfrm flipH="1">
              <a:off x="4956" y="4361"/>
              <a:ext cx="171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13"/>
            <p:cNvSpPr>
              <a:spLocks noChangeShapeType="1"/>
            </p:cNvSpPr>
            <p:nvPr/>
          </p:nvSpPr>
          <p:spPr bwMode="auto">
            <a:xfrm flipH="1">
              <a:off x="4956" y="3801"/>
              <a:ext cx="171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14"/>
            <p:cNvSpPr>
              <a:spLocks noChangeShapeType="1"/>
            </p:cNvSpPr>
            <p:nvPr/>
          </p:nvSpPr>
          <p:spPr bwMode="auto">
            <a:xfrm flipV="1">
              <a:off x="9186" y="3801"/>
              <a:ext cx="90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15"/>
            <p:cNvSpPr>
              <a:spLocks noChangeShapeType="1"/>
            </p:cNvSpPr>
            <p:nvPr/>
          </p:nvSpPr>
          <p:spPr bwMode="auto">
            <a:xfrm flipV="1">
              <a:off x="9636" y="4361"/>
              <a:ext cx="540" cy="4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Line 16"/>
            <p:cNvSpPr>
              <a:spLocks noChangeShapeType="1"/>
            </p:cNvSpPr>
            <p:nvPr/>
          </p:nvSpPr>
          <p:spPr bwMode="auto">
            <a:xfrm flipV="1">
              <a:off x="9996" y="4761"/>
              <a:ext cx="450" cy="40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17"/>
            <p:cNvSpPr>
              <a:spLocks noChangeShapeType="1"/>
            </p:cNvSpPr>
            <p:nvPr/>
          </p:nvSpPr>
          <p:spPr bwMode="auto">
            <a:xfrm>
              <a:off x="6666" y="4361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Line 18"/>
            <p:cNvSpPr>
              <a:spLocks noChangeShapeType="1"/>
            </p:cNvSpPr>
            <p:nvPr/>
          </p:nvSpPr>
          <p:spPr bwMode="auto">
            <a:xfrm>
              <a:off x="10086" y="380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Line 19"/>
            <p:cNvSpPr>
              <a:spLocks noChangeShapeType="1"/>
            </p:cNvSpPr>
            <p:nvPr/>
          </p:nvSpPr>
          <p:spPr bwMode="auto">
            <a:xfrm>
              <a:off x="10176" y="4361"/>
              <a:ext cx="18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Line 20"/>
            <p:cNvSpPr>
              <a:spLocks noChangeShapeType="1"/>
            </p:cNvSpPr>
            <p:nvPr/>
          </p:nvSpPr>
          <p:spPr bwMode="auto">
            <a:xfrm>
              <a:off x="10446" y="4761"/>
              <a:ext cx="153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Line 21"/>
            <p:cNvSpPr>
              <a:spLocks noChangeShapeType="1"/>
            </p:cNvSpPr>
            <p:nvPr/>
          </p:nvSpPr>
          <p:spPr bwMode="auto">
            <a:xfrm flipH="1">
              <a:off x="6756" y="5961"/>
              <a:ext cx="360" cy="3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Line 22"/>
            <p:cNvSpPr>
              <a:spLocks noChangeShapeType="1"/>
            </p:cNvSpPr>
            <p:nvPr/>
          </p:nvSpPr>
          <p:spPr bwMode="auto">
            <a:xfrm flipH="1">
              <a:off x="6756" y="6281"/>
              <a:ext cx="720" cy="6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Line 23"/>
            <p:cNvSpPr>
              <a:spLocks noChangeShapeType="1"/>
            </p:cNvSpPr>
            <p:nvPr/>
          </p:nvSpPr>
          <p:spPr bwMode="auto">
            <a:xfrm>
              <a:off x="7836" y="6681"/>
              <a:ext cx="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AutoShape 24"/>
            <p:cNvSpPr>
              <a:spLocks noChangeArrowheads="1"/>
            </p:cNvSpPr>
            <p:nvPr/>
          </p:nvSpPr>
          <p:spPr bwMode="auto">
            <a:xfrm rot="2673713">
              <a:off x="7180" y="4491"/>
              <a:ext cx="2803" cy="2085"/>
            </a:xfrm>
            <a:custGeom>
              <a:avLst/>
              <a:gdLst>
                <a:gd name="T0" fmla="*/ 0 w 23471"/>
                <a:gd name="T1" fmla="*/ 0 h 21600"/>
                <a:gd name="T2" fmla="*/ 0 w 23471"/>
                <a:gd name="T3" fmla="*/ 0 h 21600"/>
                <a:gd name="T4" fmla="*/ 0 w 23471"/>
                <a:gd name="T5" fmla="*/ 0 h 21600"/>
                <a:gd name="T6" fmla="*/ 0 w 23471"/>
                <a:gd name="T7" fmla="*/ 0 h 21600"/>
                <a:gd name="T8" fmla="*/ 0 w 23471"/>
                <a:gd name="T9" fmla="*/ 0 h 21600"/>
                <a:gd name="T10" fmla="*/ 0 w 23471"/>
                <a:gd name="T11" fmla="*/ 0 h 21600"/>
                <a:gd name="T12" fmla="*/ 0 w 23471"/>
                <a:gd name="T13" fmla="*/ 0 h 21600"/>
                <a:gd name="T14" fmla="*/ 0 w 23471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442 w 23471"/>
                <a:gd name="T25" fmla="*/ 3170 h 21600"/>
                <a:gd name="T26" fmla="*/ 20029 w 23471"/>
                <a:gd name="T27" fmla="*/ 18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71" h="21600">
                  <a:moveTo>
                    <a:pt x="0" y="0"/>
                  </a:moveTo>
                  <a:lnTo>
                    <a:pt x="0" y="22804"/>
                  </a:lnTo>
                  <a:lnTo>
                    <a:pt x="21600" y="22804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3170" y="3170"/>
                  </a:moveTo>
                  <a:lnTo>
                    <a:pt x="3170" y="19634"/>
                  </a:lnTo>
                  <a:lnTo>
                    <a:pt x="18430" y="19634"/>
                  </a:lnTo>
                  <a:lnTo>
                    <a:pt x="18430" y="3170"/>
                  </a:lnTo>
                  <a:lnTo>
                    <a:pt x="3170" y="3170"/>
                  </a:lnTo>
                  <a:close/>
                </a:path>
              </a:pathLst>
            </a:custGeom>
            <a:grpFill/>
            <a:ln w="9525">
              <a:round/>
              <a:headEnd/>
              <a:tailEnd/>
            </a:ln>
            <a:scene3d>
              <a:camera prst="legacyPerspectiveFront"/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8ECB3"/>
              </a:extrusionClr>
              <a:contourClr>
                <a:srgbClr val="D8ECB3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10" name="Line 25"/>
            <p:cNvSpPr>
              <a:spLocks noChangeShapeType="1"/>
            </p:cNvSpPr>
            <p:nvPr/>
          </p:nvSpPr>
          <p:spPr bwMode="auto">
            <a:xfrm flipH="1">
              <a:off x="6756" y="6601"/>
              <a:ext cx="1080" cy="9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Line 26"/>
            <p:cNvSpPr>
              <a:spLocks noChangeShapeType="1"/>
            </p:cNvSpPr>
            <p:nvPr/>
          </p:nvSpPr>
          <p:spPr bwMode="auto">
            <a:xfrm>
              <a:off x="9006" y="6601"/>
              <a:ext cx="990" cy="88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Line 27"/>
            <p:cNvSpPr>
              <a:spLocks noChangeShapeType="1"/>
            </p:cNvSpPr>
            <p:nvPr/>
          </p:nvSpPr>
          <p:spPr bwMode="auto">
            <a:xfrm>
              <a:off x="9366" y="6281"/>
              <a:ext cx="630" cy="5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Line 28"/>
            <p:cNvSpPr>
              <a:spLocks noChangeShapeType="1"/>
            </p:cNvSpPr>
            <p:nvPr/>
          </p:nvSpPr>
          <p:spPr bwMode="auto">
            <a:xfrm>
              <a:off x="9816" y="5961"/>
              <a:ext cx="270" cy="2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Line 29"/>
            <p:cNvSpPr>
              <a:spLocks noChangeShapeType="1"/>
            </p:cNvSpPr>
            <p:nvPr/>
          </p:nvSpPr>
          <p:spPr bwMode="auto">
            <a:xfrm flipH="1">
              <a:off x="4866" y="756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Line 30"/>
            <p:cNvSpPr>
              <a:spLocks noChangeShapeType="1"/>
            </p:cNvSpPr>
            <p:nvPr/>
          </p:nvSpPr>
          <p:spPr bwMode="auto">
            <a:xfrm flipH="1">
              <a:off x="4866" y="692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Line 31"/>
            <p:cNvSpPr>
              <a:spLocks noChangeShapeType="1"/>
            </p:cNvSpPr>
            <p:nvPr/>
          </p:nvSpPr>
          <p:spPr bwMode="auto">
            <a:xfrm flipH="1">
              <a:off x="4866" y="628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Line 32"/>
            <p:cNvSpPr>
              <a:spLocks noChangeShapeType="1"/>
            </p:cNvSpPr>
            <p:nvPr/>
          </p:nvSpPr>
          <p:spPr bwMode="auto">
            <a:xfrm>
              <a:off x="9996" y="748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Line 33"/>
            <p:cNvSpPr>
              <a:spLocks noChangeShapeType="1"/>
            </p:cNvSpPr>
            <p:nvPr/>
          </p:nvSpPr>
          <p:spPr bwMode="auto">
            <a:xfrm>
              <a:off x="9996" y="6841"/>
              <a:ext cx="189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Line 34"/>
            <p:cNvSpPr>
              <a:spLocks noChangeShapeType="1"/>
            </p:cNvSpPr>
            <p:nvPr/>
          </p:nvSpPr>
          <p:spPr bwMode="auto">
            <a:xfrm>
              <a:off x="10086" y="6201"/>
              <a:ext cx="18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Text Box 35"/>
            <p:cNvSpPr txBox="1">
              <a:spLocks noChangeArrowheads="1"/>
            </p:cNvSpPr>
            <p:nvPr/>
          </p:nvSpPr>
          <p:spPr bwMode="auto">
            <a:xfrm>
              <a:off x="7926" y="5241"/>
              <a:ext cx="1170" cy="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000" b="1"/>
                <a:t>личность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200" b="1"/>
                <a:t>ребенка</a:t>
              </a:r>
              <a:endParaRPr lang="ru-RU" altLang="ru-RU" sz="1800"/>
            </a:p>
          </p:txBody>
        </p:sp>
        <p:sp>
          <p:nvSpPr>
            <p:cNvPr id="7221" name="Line 36"/>
            <p:cNvSpPr>
              <a:spLocks noChangeShapeType="1"/>
            </p:cNvSpPr>
            <p:nvPr/>
          </p:nvSpPr>
          <p:spPr bwMode="auto">
            <a:xfrm>
              <a:off x="8466" y="7641"/>
              <a:ext cx="297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Line 37"/>
            <p:cNvSpPr>
              <a:spLocks noChangeShapeType="1"/>
            </p:cNvSpPr>
            <p:nvPr/>
          </p:nvSpPr>
          <p:spPr bwMode="auto">
            <a:xfrm>
              <a:off x="8556" y="3561"/>
              <a:ext cx="315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272214" y="1971762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Гедонистическая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6893299" y="3823057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Компенсаторная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271932" y="2897721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Развлекательная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0" name="Text Box 4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696331" y="1760323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Социализирующая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1" name="Text Box 49"/>
          <p:cNvSpPr txBox="1">
            <a:spLocks noChangeArrowheads="1"/>
          </p:cNvSpPr>
          <p:nvPr/>
        </p:nvSpPr>
        <p:spPr bwMode="auto">
          <a:xfrm>
            <a:off x="6712180" y="116452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Коммуникативная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3" name="Text Box 51"/>
          <p:cNvSpPr txBox="1">
            <a:spLocks noChangeArrowheads="1"/>
          </p:cNvSpPr>
          <p:nvPr/>
        </p:nvSpPr>
        <p:spPr bwMode="auto">
          <a:xfrm>
            <a:off x="300027" y="39070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err="1" smtClean="0">
                <a:solidFill>
                  <a:srgbClr val="0000CC"/>
                </a:solidFill>
              </a:rPr>
              <a:t>Катарсическая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273742" y="4886163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Познавательная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6687038" y="39251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Суггестивная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7428409" y="2817528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Оценочная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6161646" y="62901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Прогностическая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29" name="Text Box 57"/>
          <p:cNvSpPr txBox="1">
            <a:spLocks noChangeArrowheads="1"/>
          </p:cNvSpPr>
          <p:nvPr/>
        </p:nvSpPr>
        <p:spPr bwMode="auto">
          <a:xfrm>
            <a:off x="234114" y="5821555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Эвристическая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30" name="Text Box 58"/>
          <p:cNvSpPr txBox="1">
            <a:spLocks noChangeArrowheads="1"/>
          </p:cNvSpPr>
          <p:nvPr/>
        </p:nvSpPr>
        <p:spPr bwMode="auto">
          <a:xfrm>
            <a:off x="4780639" y="7254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Просветительская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325106" y="369889"/>
            <a:ext cx="2311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Эстетическая</a:t>
            </a:r>
            <a:r>
              <a:rPr lang="ru-RU" altLang="ru-RU" sz="1800" b="1" dirty="0" smtClean="0"/>
              <a:t> </a:t>
            </a:r>
            <a:endParaRPr lang="ru-RU" altLang="ru-RU" sz="1800" b="1" dirty="0"/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292330" y="1145335"/>
            <a:ext cx="214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Воспитательная</a:t>
            </a:r>
            <a:r>
              <a:rPr lang="ru-RU" altLang="ru-RU" sz="1800" b="1" dirty="0" smtClean="0"/>
              <a:t> </a:t>
            </a:r>
            <a:endParaRPr lang="ru-RU" alt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7427" y="1433100"/>
            <a:ext cx="140708" cy="116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6877634" y="5219625"/>
            <a:ext cx="21955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Медицинская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(арт-терапия, </a:t>
            </a:r>
          </a:p>
          <a:p>
            <a:pPr eaLnBrk="1" hangingPunct="1">
              <a:spcBef>
                <a:spcPts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изо-терапия) 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6893299" y="4727568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</a:rPr>
              <a:t>Регулятивная</a:t>
            </a:r>
            <a:endParaRPr lang="ru-RU" altLang="ru-RU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6" grpId="0"/>
      <p:bldP spid="79918" grpId="0"/>
      <p:bldP spid="79919" grpId="0"/>
      <p:bldP spid="79920" grpId="0"/>
      <p:bldP spid="79921" grpId="0"/>
      <p:bldP spid="79923" grpId="0"/>
      <p:bldP spid="79925" grpId="0"/>
      <p:bldP spid="79926" grpId="0"/>
      <p:bldP spid="79927" grpId="0"/>
      <p:bldP spid="79928" grpId="0"/>
      <p:bldP spid="79929" grpId="0"/>
      <p:bldP spid="79930" grpId="0"/>
      <p:bldP spid="79932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5626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Эстетическая</a:t>
            </a:r>
            <a:endParaRPr lang="ru-RU" altLang="ru-RU" sz="4000" b="1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46827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/>
              <a:t>формирует художественные вкусы, способности и потребности </a:t>
            </a:r>
            <a:r>
              <a:rPr lang="ru-RU" sz="2400" dirty="0" smtClean="0"/>
              <a:t>человека;</a:t>
            </a:r>
          </a:p>
          <a:p>
            <a:r>
              <a:rPr lang="ru-RU" sz="2400" dirty="0"/>
              <a:t>ценностно ориентирует человека в мире (строит ценностное сознание, учит видеть жизнь сквозь призму образности</a:t>
            </a:r>
            <a:r>
              <a:rPr lang="ru-RU" sz="2400" dirty="0" smtClean="0"/>
              <a:t>);</a:t>
            </a:r>
          </a:p>
          <a:p>
            <a:r>
              <a:rPr lang="ru-RU" sz="2400" dirty="0"/>
              <a:t>пробуждает творческий дух личности, желание и умение творить по законам </a:t>
            </a:r>
            <a:r>
              <a:rPr lang="ru-RU" sz="2400" dirty="0" smtClean="0"/>
              <a:t>красоты </a:t>
            </a:r>
            <a:r>
              <a:rPr lang="ru-RU" sz="2400" i="1" dirty="0" smtClean="0"/>
              <a:t>(искусство </a:t>
            </a:r>
            <a:r>
              <a:rPr lang="ru-RU" sz="2400" i="1" dirty="0"/>
              <a:t>пробуждает в человеке </a:t>
            </a:r>
            <a:r>
              <a:rPr lang="ru-RU" sz="2400" i="1" dirty="0" smtClean="0"/>
              <a:t>художника – освоение </a:t>
            </a:r>
            <a:r>
              <a:rPr lang="ru-RU" sz="2400" i="1" dirty="0"/>
              <a:t>мира по законам </a:t>
            </a:r>
            <a:r>
              <a:rPr lang="ru-RU" sz="2400" i="1" dirty="0" smtClean="0"/>
              <a:t>красоты)</a:t>
            </a:r>
            <a:endParaRPr lang="ru-RU" altLang="ru-RU" sz="2400" i="1" dirty="0"/>
          </a:p>
        </p:txBody>
      </p:sp>
      <p:pic>
        <p:nvPicPr>
          <p:cNvPr id="6" name="Picture 2" descr="https://avatars.mds.yandex.net/get-zen_doc/168095/pub_5ab9368800b3dd0aa0805b20_5ab95e6600b3dd0aa0805d1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89" y="4876800"/>
            <a:ext cx="2511622" cy="16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3644"/>
            <a:ext cx="55626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Воспитательная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09800"/>
            <a:ext cx="8001000" cy="1447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оказывать </a:t>
            </a:r>
            <a:r>
              <a:rPr lang="ru-RU" dirty="0" smtClean="0"/>
              <a:t>воздействие </a:t>
            </a:r>
            <a:r>
              <a:rPr lang="ru-RU" dirty="0"/>
              <a:t>на </a:t>
            </a:r>
            <a:r>
              <a:rPr lang="ru-RU" dirty="0" smtClean="0"/>
              <a:t>нравственное </a:t>
            </a:r>
            <a:r>
              <a:rPr lang="ru-RU" dirty="0"/>
              <a:t>становление человека</a:t>
            </a:r>
            <a:r>
              <a:rPr lang="ru-RU" dirty="0" smtClean="0"/>
              <a:t>, его патриотическое, трудовое, физическое, умственное воспитание.</a:t>
            </a:r>
            <a:endParaRPr lang="ru-RU" altLang="ru-RU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2800" dirty="0"/>
          </a:p>
        </p:txBody>
      </p:sp>
      <p:pic>
        <p:nvPicPr>
          <p:cNvPr id="5" name="Picture 2" descr="https://set-travel.com/wp-content/uploads/2019/12/e675bfe430f43f565b694df44587acc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116"/>
            <a:ext cx="2973163" cy="21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3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5867400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Гедонистическая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0872" y="2362200"/>
            <a:ext cx="6997700" cy="198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доставление эстетического удовольствия, наслаждения, радости, желания повторить радость в творчестве</a:t>
            </a:r>
          </a:p>
        </p:txBody>
      </p:sp>
      <p:pic>
        <p:nvPicPr>
          <p:cNvPr id="10244" name="Picture 5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91" y="4481623"/>
            <a:ext cx="2120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70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Развлекательная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667000"/>
            <a:ext cx="6477000" cy="2133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поддержание интереса, переходящего в потребность «общения» с образами искусства</a:t>
            </a:r>
          </a:p>
        </p:txBody>
      </p:sp>
      <p:pic>
        <p:nvPicPr>
          <p:cNvPr id="8196" name="Picture 7" descr="Image5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411663"/>
            <a:ext cx="1400175" cy="1912937"/>
          </a:xfrm>
        </p:spPr>
      </p:pic>
    </p:spTree>
    <p:extLst>
      <p:ext uri="{BB962C8B-B14F-4D97-AF65-F5344CB8AC3E}">
        <p14:creationId xmlns:p14="http://schemas.microsoft.com/office/powerpoint/2010/main" val="209225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19200"/>
            <a:ext cx="6083226" cy="7620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err="1" smtClean="0">
                <a:solidFill>
                  <a:srgbClr val="0000CC"/>
                </a:solidFill>
                <a:latin typeface="+mn-lt"/>
              </a:rPr>
              <a:t>Катарсическая</a:t>
            </a:r>
            <a:endParaRPr lang="ru-RU" altLang="ru-RU" sz="4000" b="1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286000"/>
            <a:ext cx="7116356" cy="1676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яркое эмоциональное переживание, потрясение и снятие эмоционального напряжения.</a:t>
            </a:r>
          </a:p>
        </p:txBody>
      </p:sp>
      <p:pic>
        <p:nvPicPr>
          <p:cNvPr id="13316" name="Picture 5" descr="post-15952-1173654886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796398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9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0" y="914400"/>
            <a:ext cx="5410200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Познавательная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362201"/>
            <a:ext cx="7758223" cy="2133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dirty="0" smtClean="0"/>
              <a:t>обеспечивает образное познание действительности, характерное для детского восприятия и конкретно-образного мышления.</a:t>
            </a:r>
            <a:endParaRPr lang="ru-RU" altLang="ru-RU" sz="2800" u="sng" dirty="0" smtClean="0"/>
          </a:p>
        </p:txBody>
      </p:sp>
      <p:pic>
        <p:nvPicPr>
          <p:cNvPr id="15364" name="Picture 7" descr="Image19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6450" y="4495800"/>
            <a:ext cx="1530350" cy="2016701"/>
          </a:xfrm>
        </p:spPr>
      </p:pic>
    </p:spTree>
    <p:extLst>
      <p:ext uri="{BB962C8B-B14F-4D97-AF65-F5344CB8AC3E}">
        <p14:creationId xmlns:p14="http://schemas.microsoft.com/office/powerpoint/2010/main" val="71583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7581" y="0"/>
            <a:ext cx="11164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09600" y="1905001"/>
            <a:ext cx="8458200" cy="3962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Вопросы лекции:</a:t>
            </a:r>
          </a:p>
          <a:p>
            <a:pPr marL="0" indent="0">
              <a:spcBef>
                <a:spcPct val="0"/>
              </a:spcBef>
              <a:buNone/>
              <a:tabLst>
                <a:tab pos="452438" algn="l"/>
              </a:tabLst>
            </a:pPr>
            <a:r>
              <a:rPr lang="ru-RU" sz="2800" dirty="0" smtClean="0"/>
              <a:t>1. Понятие «искусство».</a:t>
            </a:r>
          </a:p>
          <a:p>
            <a:pPr marL="0" indent="0">
              <a:spcBef>
                <a:spcPct val="0"/>
              </a:spcBef>
              <a:buNone/>
              <a:tabLst>
                <a:tab pos="452438" algn="l"/>
              </a:tabLst>
            </a:pPr>
            <a:r>
              <a:rPr lang="ru-RU" altLang="ru-RU" sz="2800" dirty="0" smtClean="0"/>
              <a:t>2. Влияние искусства на развитие личности  </a:t>
            </a:r>
            <a:r>
              <a:rPr lang="ru-RU" altLang="ru-RU" sz="2800" dirty="0"/>
              <a:t>ребенка</a:t>
            </a:r>
            <a:r>
              <a:rPr lang="ru-RU" altLang="ru-RU" sz="2800" dirty="0" smtClean="0"/>
              <a:t>.</a:t>
            </a:r>
          </a:p>
          <a:p>
            <a:pPr marL="361950" indent="-361950">
              <a:spcBef>
                <a:spcPct val="0"/>
              </a:spcBef>
              <a:buNone/>
            </a:pPr>
            <a:r>
              <a:rPr lang="ru-RU" altLang="ru-RU" sz="2800" dirty="0" smtClean="0"/>
              <a:t>3. «Художественно-эстетическое развитие» как образовательная область ФГОС ДО.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 smtClean="0"/>
              <a:t>4. Этапы развития изобразительной деятельности </a:t>
            </a:r>
          </a:p>
          <a:p>
            <a:pPr marL="361950" indent="0">
              <a:spcBef>
                <a:spcPct val="0"/>
              </a:spcBef>
              <a:buNone/>
            </a:pPr>
            <a:r>
              <a:rPr lang="ru-RU" altLang="ru-RU" sz="2800" dirty="0" smtClean="0"/>
              <a:t>детей.</a:t>
            </a:r>
          </a:p>
          <a:p>
            <a:pPr>
              <a:spcBef>
                <a:spcPct val="0"/>
              </a:spcBef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9600" y="541337"/>
            <a:ext cx="8153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Лекция 1. Теоретические основы развития изобразительной деятельности детей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60426"/>
            <a:ext cx="533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Эвристическая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8153400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2400" dirty="0" smtClean="0"/>
              <a:t>усвоение содержания искусства, </a:t>
            </a:r>
            <a:r>
              <a:rPr lang="ru-RU" altLang="ru-RU" sz="2400" dirty="0" smtClean="0"/>
              <a:t>подражание ему обеспечивает овладение </a:t>
            </a:r>
            <a:r>
              <a:rPr lang="ru-RU" altLang="ru-RU" sz="2400" dirty="0" smtClean="0"/>
              <a:t>опытом творческой деятельности, </a:t>
            </a:r>
            <a:r>
              <a:rPr lang="ru-RU" altLang="ru-RU" sz="2400" dirty="0" smtClean="0"/>
              <a:t>накопленного человечеством, использование его, интерпретирование по-своему, сообразно природной одаренности и педагогического посредничества </a:t>
            </a:r>
            <a:r>
              <a:rPr lang="ru-RU" altLang="ru-RU" sz="2400" dirty="0" smtClean="0"/>
              <a:t>взрослых </a:t>
            </a:r>
            <a:r>
              <a:rPr lang="ru-RU" altLang="ru-RU" sz="2400" dirty="0" smtClean="0"/>
              <a:t>между искусством и детским </a:t>
            </a:r>
            <a:r>
              <a:rPr lang="ru-RU" altLang="ru-RU" sz="2400" dirty="0" smtClean="0"/>
              <a:t>открытием-творчеством</a:t>
            </a:r>
          </a:p>
          <a:p>
            <a:pPr marL="0" indent="0">
              <a:buNone/>
            </a:pPr>
            <a:r>
              <a:rPr lang="ru-RU" altLang="ru-RU" sz="2000" i="1" dirty="0" smtClean="0"/>
              <a:t>(обеспечивает </a:t>
            </a:r>
            <a:r>
              <a:rPr lang="ru-RU" altLang="ru-RU" sz="2000" i="1" dirty="0"/>
              <a:t>овладение детьми различными материалами и техниками и их преобразование в доступные выразительные образы средствами лепки, декора, дизайна и т.п</a:t>
            </a:r>
            <a:r>
              <a:rPr lang="ru-RU" altLang="ru-RU" sz="2000" i="1" dirty="0" smtClean="0"/>
              <a:t>.)</a:t>
            </a:r>
            <a:endParaRPr lang="ru-RU" altLang="ru-RU" sz="2000" i="1" u="sng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2400" dirty="0" smtClean="0"/>
          </a:p>
        </p:txBody>
      </p:sp>
      <p:pic>
        <p:nvPicPr>
          <p:cNvPr id="7" name="Picture 5" descr="05_034_Razvitie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98" y="4876800"/>
            <a:ext cx="1112838" cy="165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50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5715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Просветительская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6785" y="2131829"/>
            <a:ext cx="7620001" cy="198119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возможность </a:t>
            </a:r>
            <a:r>
              <a:rPr lang="ru-RU" altLang="ru-RU" sz="2800" dirty="0" smtClean="0"/>
              <a:t>формирования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/>
              <a:t>у </a:t>
            </a:r>
            <a:r>
              <a:rPr lang="ru-RU" altLang="ru-RU" sz="2800" dirty="0" smtClean="0"/>
              <a:t>детей знаний в различных </a:t>
            </a:r>
            <a:r>
              <a:rPr lang="ru-RU" altLang="ru-RU" sz="2800" dirty="0" smtClean="0"/>
              <a:t>областях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/>
              <a:t>(о </a:t>
            </a:r>
            <a:r>
              <a:rPr lang="ru-RU" altLang="ru-RU" sz="2800" dirty="0" smtClean="0"/>
              <a:t>техниках и материалах, о нормах поведения,  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/>
              <a:t>о </a:t>
            </a:r>
            <a:r>
              <a:rPr lang="ru-RU" altLang="ru-RU" sz="2800" dirty="0" smtClean="0"/>
              <a:t>назначении предметов и т.п.)</a:t>
            </a:r>
          </a:p>
          <a:p>
            <a:pPr marL="0" indent="0" eaLnBrk="1" hangingPunct="1">
              <a:spcBef>
                <a:spcPts val="0"/>
              </a:spcBef>
            </a:pPr>
            <a:endParaRPr lang="ru-RU" altLang="ru-RU" sz="2800" dirty="0" smtClean="0"/>
          </a:p>
        </p:txBody>
      </p:sp>
      <p:pic>
        <p:nvPicPr>
          <p:cNvPr id="20484" name="Picture 7" descr="Image10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4114800"/>
            <a:ext cx="1535113" cy="2286000"/>
          </a:xfrm>
        </p:spPr>
      </p:pic>
    </p:spTree>
    <p:extLst>
      <p:ext uri="{BB962C8B-B14F-4D97-AF65-F5344CB8AC3E}">
        <p14:creationId xmlns:p14="http://schemas.microsoft.com/office/powerpoint/2010/main" val="47053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545007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Суггестивная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828801"/>
            <a:ext cx="7391400" cy="3048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внушение детям сведений </a:t>
            </a:r>
            <a:endParaRPr lang="ru-RU" altLang="ru-RU" sz="2800" dirty="0" smtClean="0"/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 </a:t>
            </a:r>
            <a:r>
              <a:rPr lang="ru-RU" altLang="ru-RU" sz="2800" dirty="0" smtClean="0"/>
              <a:t>эстетических качествах окружающего мира, которое осуществляется посредством эмоций на подсознательном </a:t>
            </a:r>
            <a:r>
              <a:rPr lang="ru-RU" altLang="ru-RU" sz="2800" dirty="0" smtClean="0"/>
              <a:t>уровне</a:t>
            </a:r>
            <a:r>
              <a:rPr lang="ru-RU" altLang="ru-RU" sz="2800" dirty="0" smtClean="0"/>
              <a:t>, что служит основой для формирования эстетического идеала</a:t>
            </a:r>
            <a:r>
              <a:rPr lang="ru-RU" altLang="ru-RU" sz="2800" dirty="0" smtClean="0"/>
              <a:t>.</a:t>
            </a:r>
            <a:endParaRPr lang="ru-RU" altLang="ru-RU" sz="2800" dirty="0" smtClean="0"/>
          </a:p>
        </p:txBody>
      </p:sp>
      <p:pic>
        <p:nvPicPr>
          <p:cNvPr id="16388" name="Picture 7" descr="З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100513"/>
            <a:ext cx="1600200" cy="2300287"/>
          </a:xfrm>
        </p:spPr>
      </p:pic>
    </p:spTree>
    <p:extLst>
      <p:ext uri="{BB962C8B-B14F-4D97-AF65-F5344CB8AC3E}">
        <p14:creationId xmlns:p14="http://schemas.microsoft.com/office/powerpoint/2010/main" val="176310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2391" y="7620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Коммуникативная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162968"/>
            <a:ext cx="8077200" cy="20748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</a:t>
            </a:r>
            <a:r>
              <a:rPr lang="ru-RU" altLang="ru-RU" sz="2800" dirty="0" smtClean="0"/>
              <a:t>общение ребенка с образами искусства и их авторами, а также с окружающими людьми (сверстниками и взрослыми</a:t>
            </a:r>
            <a:r>
              <a:rPr lang="ru-RU" altLang="ru-RU" sz="2800" dirty="0" smtClean="0"/>
              <a:t>) </a:t>
            </a:r>
            <a:r>
              <a:rPr lang="ru-RU" altLang="ru-RU" sz="2800" dirty="0" smtClean="0"/>
              <a:t>на соответствующем культурном уровне.</a:t>
            </a:r>
          </a:p>
        </p:txBody>
      </p:sp>
      <p:pic>
        <p:nvPicPr>
          <p:cNvPr id="12292" name="Picture 5" descr="IMG_0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16" y="4495800"/>
            <a:ext cx="24796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7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</a:rPr>
              <a:t>Социализирующая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590801"/>
            <a:ext cx="7391400" cy="205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/>
              <a:t>функция обеспечивает усвоение детьми культурно-исторического социального опыта предыдущих поколений, который является основой формирования личности с раннего дошкольного детства.</a:t>
            </a:r>
            <a:endParaRPr lang="ru-RU" altLang="ru-RU" sz="2400" u="sng" dirty="0" smtClean="0"/>
          </a:p>
        </p:txBody>
      </p:sp>
      <p:pic>
        <p:nvPicPr>
          <p:cNvPr id="11268" name="Picture 12" descr="Image3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419600"/>
            <a:ext cx="2133600" cy="1949450"/>
          </a:xfrm>
        </p:spPr>
      </p:pic>
    </p:spTree>
    <p:extLst>
      <p:ext uri="{BB962C8B-B14F-4D97-AF65-F5344CB8AC3E}">
        <p14:creationId xmlns:p14="http://schemas.microsoft.com/office/powerpoint/2010/main" val="4312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6096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Оценочная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057401"/>
            <a:ext cx="7391400" cy="2438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условия для </a:t>
            </a:r>
            <a:r>
              <a:rPr lang="ru-RU" altLang="ru-RU" sz="2800" dirty="0" smtClean="0"/>
              <a:t>художественного        </a:t>
            </a:r>
            <a:r>
              <a:rPr lang="ru-RU" altLang="ru-RU" sz="2800" dirty="0" smtClean="0"/>
              <a:t>(в отличие от научного) познания как наиболее характерного для дошкольников</a:t>
            </a:r>
            <a:r>
              <a:rPr lang="ru-RU" altLang="ru-RU" sz="2800" dirty="0" smtClean="0"/>
              <a:t>, </a:t>
            </a:r>
            <a:r>
              <a:rPr lang="ru-RU" altLang="ru-RU" sz="2800" dirty="0" smtClean="0"/>
              <a:t>в процессе которого возникает эмоционально-ценностное детское эстетическое отношение.</a:t>
            </a:r>
          </a:p>
        </p:txBody>
      </p:sp>
      <p:pic>
        <p:nvPicPr>
          <p:cNvPr id="17412" name="Picture 8" descr="Image2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876800"/>
            <a:ext cx="1981200" cy="1536887"/>
          </a:xfrm>
        </p:spPr>
      </p:pic>
    </p:spTree>
    <p:extLst>
      <p:ext uri="{BB962C8B-B14F-4D97-AF65-F5344CB8AC3E}">
        <p14:creationId xmlns:p14="http://schemas.microsoft.com/office/powerpoint/2010/main" val="4541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Компенсаторная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438401"/>
            <a:ext cx="7315200" cy="1904999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обеспечивает восполнение духовного дефицита, переживаемого в реальной жизни, установление душевного комфорта</a:t>
            </a:r>
            <a:r>
              <a:rPr lang="ru-RU" altLang="ru-RU" sz="2800" dirty="0" smtClean="0"/>
              <a:t>.</a:t>
            </a:r>
            <a:endParaRPr lang="ru-RU" altLang="ru-RU" sz="2800" dirty="0" smtClean="0"/>
          </a:p>
        </p:txBody>
      </p:sp>
      <p:pic>
        <p:nvPicPr>
          <p:cNvPr id="9220" name="Picture 7" descr="Image4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4495800"/>
            <a:ext cx="1348154" cy="1905000"/>
          </a:xfrm>
        </p:spPr>
      </p:pic>
    </p:spTree>
    <p:extLst>
      <p:ext uri="{BB962C8B-B14F-4D97-AF65-F5344CB8AC3E}">
        <p14:creationId xmlns:p14="http://schemas.microsoft.com/office/powerpoint/2010/main" val="272322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2372"/>
            <a:ext cx="5334000" cy="6095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Регулятивная </a:t>
            </a:r>
            <a:endParaRPr lang="ru-RU" altLang="ru-RU" sz="4000" b="1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81200"/>
            <a:ext cx="7467600" cy="205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(нормативная) </a:t>
            </a:r>
            <a:r>
              <a:rPr lang="ru-RU" sz="2800" dirty="0" smtClean="0"/>
              <a:t>связана </a:t>
            </a:r>
            <a:r>
              <a:rPr lang="ru-RU" sz="2800" dirty="0"/>
              <a:t>в первую </a:t>
            </a:r>
            <a:r>
              <a:rPr lang="ru-RU" sz="2800" dirty="0" smtClean="0"/>
              <a:t>очередь           </a:t>
            </a:r>
            <a:r>
              <a:rPr lang="ru-RU" sz="2800" dirty="0"/>
              <a:t>с </a:t>
            </a:r>
            <a:r>
              <a:rPr lang="ru-RU" sz="2800" dirty="0" smtClean="0"/>
              <a:t>регулированием </a:t>
            </a:r>
            <a:r>
              <a:rPr lang="ru-RU" sz="2800" dirty="0"/>
              <a:t>различных сторон, видов общественной и личной деятельности </a:t>
            </a:r>
            <a:r>
              <a:rPr lang="ru-RU" sz="2800" dirty="0" smtClean="0"/>
              <a:t>людей </a:t>
            </a:r>
            <a:r>
              <a:rPr lang="ru-RU" sz="2800" i="1" dirty="0" smtClean="0"/>
              <a:t>(регулирует характер поведения людей).</a:t>
            </a:r>
            <a:endParaRPr lang="ru-RU" altLang="ru-RU" sz="2800" i="1" dirty="0" smtClean="0"/>
          </a:p>
        </p:txBody>
      </p:sp>
      <p:pic>
        <p:nvPicPr>
          <p:cNvPr id="3076" name="Picture 4" descr="https://i3.photo.2gis.com/images/branch/64/9007199297423051_3a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482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3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523" y="838200"/>
            <a:ext cx="6934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Медицинская</a:t>
            </a:r>
            <a:br>
              <a:rPr lang="ru-RU" altLang="ru-RU" sz="4000" b="1" dirty="0" smtClean="0">
                <a:solidFill>
                  <a:srgbClr val="0000CC"/>
                </a:solidFill>
                <a:latin typeface="+mn-lt"/>
              </a:rPr>
            </a:br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(арт-терапия, изо-терапия)</a:t>
            </a:r>
            <a:endParaRPr lang="ru-RU" altLang="ru-RU" sz="4000" b="1" dirty="0" smtClean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438401"/>
            <a:ext cx="7467600" cy="19049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искусства как творчества в качестве лечебного и адаптационного фактора</a:t>
            </a:r>
            <a:r>
              <a:rPr lang="ru-RU" altLang="ru-RU" sz="2800" dirty="0" smtClean="0"/>
              <a:t>.</a:t>
            </a:r>
            <a:endParaRPr lang="ru-RU" altLang="ru-RU" sz="2800" dirty="0" smtClean="0"/>
          </a:p>
        </p:txBody>
      </p:sp>
      <p:pic>
        <p:nvPicPr>
          <p:cNvPr id="2050" name="Picture 2" descr="https://avatars.mds.yandex.net/get-pdb/1408921/c3f87840-0b52-47d4-b67d-663bb8fa0df2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1"/>
            <a:ext cx="2438400" cy="16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9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31863"/>
            <a:ext cx="6003851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CC"/>
                </a:solidFill>
                <a:latin typeface="+mn-lt"/>
              </a:rPr>
              <a:t>Прогностическая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286000"/>
            <a:ext cx="7391400" cy="18669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dirty="0" smtClean="0"/>
              <a:t>«питает» детское воображение и обеспечивает художественное прогнозирование, детский взгляд в будущее в свои мечты.</a:t>
            </a:r>
            <a:endParaRPr lang="ru-RU" altLang="ru-RU" sz="2800" u="sng" dirty="0" smtClean="0"/>
          </a:p>
        </p:txBody>
      </p:sp>
      <p:pic>
        <p:nvPicPr>
          <p:cNvPr id="18436" name="Picture 7" descr="Image11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495800"/>
            <a:ext cx="2590800" cy="1825625"/>
          </a:xfrm>
        </p:spPr>
      </p:pic>
    </p:spTree>
    <p:extLst>
      <p:ext uri="{BB962C8B-B14F-4D97-AF65-F5344CB8AC3E}">
        <p14:creationId xmlns:p14="http://schemas.microsoft.com/office/powerpoint/2010/main" val="86331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359775" cy="20272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altLang="ru-RU" sz="2800" b="1" dirty="0" smtClean="0">
                <a:solidFill>
                  <a:srgbClr val="000099"/>
                </a:solidFill>
                <a:latin typeface="+mn-lt"/>
              </a:rPr>
              <a:t>Искусство </a:t>
            </a:r>
            <a:r>
              <a:rPr lang="ru-RU" altLang="ru-RU" sz="2800" dirty="0" smtClean="0">
                <a:solidFill>
                  <a:srgbClr val="000099"/>
                </a:solidFill>
                <a:latin typeface="+mn-lt"/>
              </a:rPr>
              <a:t> – 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общее понятие, объединяющее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все</a:t>
            </a:r>
            <a:br>
              <a:rPr lang="ru-RU" alt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                         виды художественного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творчества, и в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                         то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же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время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, отделяющее их от других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        </a:t>
            </a:r>
            <a:br>
              <a:rPr lang="ru-RU" alt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alt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                        видов человеческой </a:t>
            </a:r>
            <a:r>
              <a:rPr lang="ru-RU" altLang="ru-RU" sz="2800" dirty="0" smtClean="0">
                <a:solidFill>
                  <a:schemeClr val="tx1"/>
                </a:solidFill>
                <a:latin typeface="+mn-lt"/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118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848600" cy="91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err="1" smtClean="0">
                <a:solidFill>
                  <a:srgbClr val="0000CC"/>
                </a:solidFill>
              </a:rPr>
              <a:t>Координирующе</a:t>
            </a:r>
            <a:r>
              <a:rPr lang="ru-RU" altLang="ru-RU" sz="3600" b="1" dirty="0" smtClean="0">
                <a:solidFill>
                  <a:srgbClr val="0000CC"/>
                </a:solidFill>
              </a:rPr>
              <a:t>-гармонизирующая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5162" y="2362201"/>
            <a:ext cx="7947837" cy="2057399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400" dirty="0" smtClean="0"/>
              <a:t>функция обеспечивает гармоничное развитие личности, координацию формирования эмоциональных, волевых, интеллектуальных, трудовых, сенсорных, физических и др. социальных качеств в период становления личности ребенка</a:t>
            </a:r>
            <a:r>
              <a:rPr lang="ru-RU" altLang="ru-RU" sz="2000" dirty="0" smtClean="0"/>
              <a:t>.</a:t>
            </a:r>
            <a:endParaRPr lang="ru-RU" altLang="ru-RU" sz="2000" u="sng" dirty="0" smtClean="0"/>
          </a:p>
          <a:p>
            <a:pPr eaLnBrk="1" hangingPunct="1"/>
            <a:endParaRPr lang="ru-RU" altLang="ru-RU" sz="2000" dirty="0" smtClean="0"/>
          </a:p>
        </p:txBody>
      </p:sp>
      <p:pic>
        <p:nvPicPr>
          <p:cNvPr id="6" name="Picture 2" descr="https://www.miloserdie.ru/wp-content/uploads/2018/06/child-pa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451905" cy="16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7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7661936"/>
              </p:ext>
            </p:extLst>
          </p:nvPr>
        </p:nvGraphicFramePr>
        <p:xfrm>
          <a:off x="0" y="320127"/>
          <a:ext cx="9144000" cy="585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990599" y="2286000"/>
            <a:ext cx="7620001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dirty="0" smtClean="0">
                <a:latin typeface="+mn-lt"/>
              </a:rPr>
              <a:t>Ребенок-выпускник ДОО </a:t>
            </a:r>
            <a:r>
              <a:rPr lang="ru-RU" altLang="ru-RU" sz="2400" dirty="0">
                <a:latin typeface="+mn-lt"/>
              </a:rPr>
              <a:t>должен обладать личностными характеристиками, среди </a:t>
            </a:r>
            <a:r>
              <a:rPr lang="ru-RU" altLang="ru-RU" sz="2400" dirty="0" smtClean="0">
                <a:latin typeface="+mn-lt"/>
              </a:rPr>
              <a:t>них инициативность</a:t>
            </a:r>
            <a:r>
              <a:rPr lang="ru-RU" altLang="ru-RU" sz="2400" dirty="0">
                <a:latin typeface="+mn-lt"/>
              </a:rPr>
              <a:t>, самостоятельность, уверенность в своих силах, положительное отношение к себе и другим, развитое воображение, способность к волевым усилиям, любознательность.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457200"/>
            <a:ext cx="8305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Федеральный государственный образовательный стандарт </a:t>
            </a:r>
            <a:endParaRPr lang="ru-RU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дошкольного образования (ФГОС ДО)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b="1" smtClean="0"/>
              <a:t>Федеральный государственный образовательный стандарт дошкольного</a:t>
            </a:r>
            <a:br>
              <a:rPr lang="ru-RU" altLang="ru-RU" sz="2800" b="1" smtClean="0"/>
            </a:br>
            <a:r>
              <a:rPr lang="ru-RU" altLang="ru-RU" sz="2800" b="1" smtClean="0"/>
              <a:t>образования</a:t>
            </a:r>
          </a:p>
        </p:txBody>
      </p:sp>
      <p:sp>
        <p:nvSpPr>
          <p:cNvPr id="26627" name="Объект 5"/>
          <p:cNvSpPr>
            <a:spLocks noGrp="1"/>
          </p:cNvSpPr>
          <p:nvPr>
            <p:ph idx="1"/>
          </p:nvPr>
        </p:nvSpPr>
        <p:spPr>
          <a:xfrm>
            <a:off x="838200" y="914400"/>
            <a:ext cx="8001000" cy="453072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Художественно-эстетическое развитие</a:t>
            </a:r>
            <a:r>
              <a:rPr lang="ru-RU" altLang="ru-RU" sz="2400" dirty="0" smtClean="0"/>
              <a:t> предполагает </a:t>
            </a:r>
            <a:endParaRPr lang="ru-RU" altLang="ru-RU" sz="2400" dirty="0" smtClean="0"/>
          </a:p>
          <a:p>
            <a:r>
              <a:rPr lang="ru-RU" altLang="ru-RU" sz="2400" b="1" dirty="0" smtClean="0"/>
              <a:t>развитие</a:t>
            </a:r>
            <a:r>
              <a:rPr lang="ru-RU" altLang="ru-RU" sz="2400" dirty="0" smtClean="0"/>
              <a:t> </a:t>
            </a:r>
            <a:r>
              <a:rPr lang="ru-RU" altLang="ru-RU" sz="2400" b="1" i="1" dirty="0" smtClean="0"/>
              <a:t>предпосылок ценностно-смыслового восприятия и понимания произведений искусства </a:t>
            </a:r>
            <a:r>
              <a:rPr lang="ru-RU" altLang="ru-RU" sz="2400" dirty="0" smtClean="0"/>
              <a:t>(словесного, музыкального, изобразительного), мира природы; </a:t>
            </a:r>
            <a:endParaRPr lang="ru-RU" altLang="ru-RU" sz="2400" dirty="0" smtClean="0"/>
          </a:p>
          <a:p>
            <a:r>
              <a:rPr lang="ru-RU" altLang="ru-RU" sz="2400" b="1" i="1" dirty="0" smtClean="0"/>
              <a:t>становление </a:t>
            </a:r>
            <a:r>
              <a:rPr lang="ru-RU" altLang="ru-RU" sz="2400" b="1" i="1" dirty="0" smtClean="0"/>
              <a:t>эстетического отношения к окружающему миру</a:t>
            </a:r>
            <a:r>
              <a:rPr lang="ru-RU" altLang="ru-RU" sz="2400" dirty="0" smtClean="0"/>
              <a:t>; </a:t>
            </a:r>
            <a:r>
              <a:rPr lang="ru-RU" altLang="ru-RU" sz="2400" b="1" i="1" dirty="0" smtClean="0"/>
              <a:t>формирование элементарных представлений о видах искусства</a:t>
            </a:r>
            <a:r>
              <a:rPr lang="ru-RU" altLang="ru-RU" sz="2400" dirty="0" smtClean="0"/>
              <a:t>; </a:t>
            </a:r>
            <a:endParaRPr lang="ru-RU" altLang="ru-RU" sz="2400" dirty="0" smtClean="0"/>
          </a:p>
          <a:p>
            <a:r>
              <a:rPr lang="ru-RU" altLang="ru-RU" sz="2400" b="1" dirty="0" smtClean="0"/>
              <a:t>восприятие</a:t>
            </a:r>
            <a:r>
              <a:rPr lang="ru-RU" altLang="ru-RU" sz="2400" dirty="0" smtClean="0"/>
              <a:t> изобразительного искусства, музыки</a:t>
            </a:r>
            <a:r>
              <a:rPr lang="ru-RU" altLang="ru-RU" sz="2400" dirty="0" smtClean="0"/>
              <a:t>, художественной литературы, фольклора; </a:t>
            </a:r>
            <a:endParaRPr lang="ru-RU" altLang="ru-RU" sz="2400" dirty="0" smtClean="0"/>
          </a:p>
          <a:p>
            <a:r>
              <a:rPr lang="ru-RU" altLang="ru-RU" sz="2400" b="1" dirty="0" smtClean="0"/>
              <a:t>стимулирование </a:t>
            </a:r>
            <a:r>
              <a:rPr lang="ru-RU" altLang="ru-RU" sz="2400" b="1" dirty="0" smtClean="0"/>
              <a:t>сопереживания персонажам художественных произведений</a:t>
            </a:r>
            <a:r>
              <a:rPr lang="ru-RU" altLang="ru-RU" sz="2400" dirty="0" smtClean="0"/>
              <a:t>; </a:t>
            </a:r>
            <a:endParaRPr lang="ru-RU" altLang="ru-RU" sz="2400" dirty="0" smtClean="0"/>
          </a:p>
          <a:p>
            <a:r>
              <a:rPr lang="ru-RU" altLang="ru-RU" sz="2400" b="1" dirty="0" smtClean="0"/>
              <a:t>реализацию </a:t>
            </a:r>
            <a:r>
              <a:rPr lang="ru-RU" altLang="ru-RU" sz="2400" b="1" dirty="0" smtClean="0"/>
              <a:t>самостоятельной творческой деятельности детей </a:t>
            </a:r>
            <a:r>
              <a:rPr lang="ru-RU" altLang="ru-RU" sz="2400" b="1" dirty="0" smtClean="0"/>
              <a:t>(</a:t>
            </a:r>
            <a:r>
              <a:rPr lang="ru-RU" altLang="ru-RU" sz="2400" dirty="0" smtClean="0"/>
              <a:t>изобразительной</a:t>
            </a:r>
            <a:r>
              <a:rPr lang="ru-RU" altLang="ru-RU" sz="2400" dirty="0" smtClean="0"/>
              <a:t>, конструктивно-модельной, музыкальной и др.).</a:t>
            </a:r>
          </a:p>
        </p:txBody>
      </p:sp>
    </p:spTree>
    <p:extLst>
      <p:ext uri="{BB962C8B-B14F-4D97-AF65-F5344CB8AC3E}">
        <p14:creationId xmlns:p14="http://schemas.microsoft.com/office/powerpoint/2010/main" val="357641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3505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sz="2800" b="1" dirty="0" smtClean="0"/>
              <a:t>Изобразительная деятельность  дошкольника </a:t>
            </a:r>
            <a:r>
              <a:rPr lang="ru-RU" altLang="ru-RU" sz="2800" dirty="0" smtClean="0"/>
              <a:t> – один </a:t>
            </a:r>
            <a:r>
              <a:rPr lang="ru-RU" altLang="ru-RU" sz="2800" dirty="0" smtClean="0"/>
              <a:t>из видов </a:t>
            </a:r>
            <a:r>
              <a:rPr lang="ru-RU" altLang="ru-RU" sz="2800" dirty="0" smtClean="0"/>
              <a:t>продуктивной </a:t>
            </a:r>
            <a:r>
              <a:rPr lang="ru-RU" altLang="ru-RU" sz="2800" dirty="0" smtClean="0"/>
              <a:t>деятельности, в результате которой ребенок </a:t>
            </a:r>
            <a:r>
              <a:rPr lang="ru-RU" altLang="ru-RU" sz="2800" dirty="0" smtClean="0"/>
              <a:t>создает </a:t>
            </a:r>
            <a:r>
              <a:rPr lang="ru-RU" altLang="ru-RU" sz="2800" dirty="0" smtClean="0"/>
              <a:t>новое</a:t>
            </a:r>
            <a:r>
              <a:rPr lang="ru-RU" altLang="ru-RU" sz="2800" dirty="0" smtClean="0"/>
              <a:t>,  оригинальное, </a:t>
            </a:r>
            <a:r>
              <a:rPr lang="ru-RU" altLang="ru-RU" sz="2800" dirty="0" smtClean="0"/>
              <a:t>проявляя  </a:t>
            </a:r>
            <a:r>
              <a:rPr lang="ru-RU" altLang="ru-RU" sz="2800" dirty="0" smtClean="0"/>
              <a:t>воображение, </a:t>
            </a:r>
            <a:r>
              <a:rPr lang="ru-RU" altLang="ru-RU" sz="2800" dirty="0" smtClean="0"/>
              <a:t>реализуя  </a:t>
            </a:r>
            <a:r>
              <a:rPr lang="ru-RU" altLang="ru-RU" sz="2800" dirty="0" smtClean="0"/>
              <a:t>свой </a:t>
            </a:r>
            <a:r>
              <a:rPr lang="ru-RU" altLang="ru-RU" sz="2800" dirty="0" smtClean="0"/>
              <a:t>замысел, </a:t>
            </a:r>
            <a:r>
              <a:rPr lang="ru-RU" altLang="ru-RU" sz="2800" dirty="0" smtClean="0"/>
              <a:t>самостоятельно </a:t>
            </a:r>
            <a:r>
              <a:rPr lang="ru-RU" altLang="ru-RU" sz="2800" dirty="0" smtClean="0"/>
              <a:t>находя средства </a:t>
            </a:r>
            <a:r>
              <a:rPr lang="ru-RU" altLang="ru-RU" sz="2800" dirty="0" smtClean="0"/>
              <a:t>для  </a:t>
            </a:r>
            <a:r>
              <a:rPr lang="ru-RU" altLang="ru-RU" sz="2800" dirty="0" smtClean="0"/>
              <a:t>его </a:t>
            </a:r>
            <a:r>
              <a:rPr lang="ru-RU" altLang="ru-RU" sz="2800" dirty="0" smtClean="0"/>
              <a:t>воплощения.</a:t>
            </a:r>
          </a:p>
        </p:txBody>
      </p:sp>
      <p:pic>
        <p:nvPicPr>
          <p:cNvPr id="4" name="Рисунок 3" descr="4399790_065e27e9b44c646c8a2247767388ee78_w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85167"/>
            <a:ext cx="2590800" cy="194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3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077200" cy="2087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42925" indent="-542925" algn="l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Изобразительная деятельность – 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это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сложная синтетическая деятельность, в которой обнаруживается формирующаяся личность ребенка и которая оказывает существенное влияние на формирование личности</a:t>
            </a:r>
            <a:endParaRPr lang="ru-RU" sz="2800" dirty="0">
              <a:latin typeface="+mn-lt"/>
            </a:endParaRPr>
          </a:p>
        </p:txBody>
      </p:sp>
      <p:pic>
        <p:nvPicPr>
          <p:cNvPr id="4" name="Picture 2" descr="C:\Users\Admin\Desktop\педколледж\психология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0"/>
            <a:ext cx="2590800" cy="175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2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3352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В рисунках детей выражается:</a:t>
            </a:r>
          </a:p>
          <a:p>
            <a:pPr>
              <a:buClrTx/>
            </a:pPr>
            <a:r>
              <a:rPr lang="ru-RU" altLang="ru-RU" sz="2400" dirty="0" smtClean="0"/>
              <a:t>двигательный </a:t>
            </a:r>
            <a:r>
              <a:rPr lang="ru-RU" altLang="ru-RU" sz="2400" dirty="0" smtClean="0"/>
              <a:t>опыт,</a:t>
            </a:r>
            <a:endParaRPr lang="ru-RU" altLang="ru-RU" sz="2400" dirty="0" smtClean="0"/>
          </a:p>
          <a:p>
            <a:pPr>
              <a:buClrTx/>
            </a:pPr>
            <a:r>
              <a:rPr lang="ru-RU" altLang="ru-RU" sz="2400" dirty="0" smtClean="0"/>
              <a:t>представления об окружающем мире, отражающие особенности детского восприятия и мышления,    </a:t>
            </a:r>
          </a:p>
          <a:p>
            <a:pPr>
              <a:buClrTx/>
            </a:pPr>
            <a:r>
              <a:rPr lang="ru-RU" altLang="ru-RU" sz="2400" dirty="0" smtClean="0"/>
              <a:t>отношение ребенка </a:t>
            </a:r>
            <a:r>
              <a:rPr lang="ru-RU" altLang="ru-RU" sz="2400" dirty="0" smtClean="0"/>
              <a:t>к изображаемому, эмоциональные </a:t>
            </a:r>
            <a:r>
              <a:rPr lang="ru-RU" altLang="ru-RU" sz="2400" dirty="0" smtClean="0"/>
              <a:t>впечатления, вызываемые </a:t>
            </a:r>
            <a:r>
              <a:rPr lang="ru-RU" altLang="ru-RU" sz="2400" dirty="0" smtClean="0"/>
              <a:t>у него предметами и </a:t>
            </a:r>
            <a:r>
              <a:rPr lang="ru-RU" altLang="ru-RU" sz="2400" dirty="0" smtClean="0"/>
              <a:t>событиями.</a:t>
            </a:r>
            <a:endParaRPr lang="ru-RU" altLang="ru-RU" sz="2400" dirty="0" smtClean="0"/>
          </a:p>
        </p:txBody>
      </p:sp>
      <p:pic>
        <p:nvPicPr>
          <p:cNvPr id="45060" name="Picture 4" descr="https://www.miloserdie.ru/wp-content/uploads/2018/06/child-pa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2896953" cy="19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</a:rPr>
              <a:t>Среди рисующих детей можно встретить два типа рисовальщиков: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575"/>
              </a:spcBef>
              <a:buFont typeface="Wingdings 2" panose="05020102010507070707" pitchFamily="18" charset="2"/>
              <a:buNone/>
            </a:pPr>
            <a:r>
              <a:rPr lang="ru-RU" altLang="ru-RU" dirty="0" smtClean="0"/>
              <a:t>Наблюдатель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spcBef>
                <a:spcPts val="575"/>
              </a:spcBef>
              <a:buFont typeface="Wingdings 2" panose="05020102010507070707" pitchFamily="18" charset="2"/>
              <a:buNone/>
            </a:pPr>
            <a:r>
              <a:rPr lang="ru-RU" altLang="ru-RU" smtClean="0"/>
              <a:t>Мечтатель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1036638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000" dirty="0" smtClean="0"/>
              <a:t>Для творчества характерны образы и сюжеты, увиденные в жизни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8937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Для творчества характерны образы сказок, образы воображения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3455988" cy="23812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3051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46184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/>
      <p:bldP spid="5" grpId="0" build="allAtOnce" animBg="1"/>
      <p:bldP spid="7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22508054"/>
              </p:ext>
            </p:extLst>
          </p:nvPr>
        </p:nvGraphicFramePr>
        <p:xfrm>
          <a:off x="395536" y="116632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1861077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013" y="4724400"/>
            <a:ext cx="26860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inting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363" y="4724400"/>
            <a:ext cx="26638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3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8511480" cy="3170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Стадия каракулей (от 1,5-до 2 лет)</a:t>
            </a:r>
          </a:p>
          <a:p>
            <a:pPr algn="ctr">
              <a:defRPr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Ребенок начинает замечать, что от того, что он "чиркает" на бумаге карандашом появляются следы и начинает получать от этого удовольствие.  Первые каракули – обычно почти случайные метки. В это время ребенка интересует не изображение, а сам карандаш. Больше того, ребенок может вообще не смотреть на карандаш, когда чертит им по бумаге. На этой стадии он еще не умеет связывать зрительные образы с рисованием. Он получает удовольствие от самих движений рукой с карандашом.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Примерно через полгода малыш начинает следить за тем, что он рисует.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Для взрослого разницы не видно, но для ребенка - это большой шаг в умении контролировать свои движения.  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7496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Характерная особенность искусства</a:t>
            </a:r>
            <a:r>
              <a:rPr lang="ru-RU" sz="2800" dirty="0" smtClean="0">
                <a:solidFill>
                  <a:srgbClr val="000099"/>
                </a:solidFill>
              </a:rPr>
              <a:t> – </a:t>
            </a:r>
          </a:p>
          <a:p>
            <a:pPr indent="379413">
              <a:buFontTx/>
              <a:buNone/>
              <a:defRPr/>
            </a:pPr>
            <a:r>
              <a:rPr lang="ru-RU" sz="2800" dirty="0" smtClean="0"/>
              <a:t>отражение действительности в художественных </a:t>
            </a:r>
          </a:p>
          <a:p>
            <a:pPr marL="712788" indent="9525">
              <a:spcBef>
                <a:spcPts val="0"/>
              </a:spcBef>
              <a:buFontTx/>
              <a:buNone/>
              <a:defRPr/>
            </a:pPr>
            <a:r>
              <a:rPr lang="ru-RU" sz="2800" dirty="0" smtClean="0"/>
              <a:t>образах, которые действуют на сознание и чувства </a:t>
            </a:r>
            <a:r>
              <a:rPr lang="ru-RU" sz="2800" dirty="0" smtClean="0"/>
              <a:t>человека</a:t>
            </a:r>
            <a:r>
              <a:rPr lang="ru-RU" sz="2800" dirty="0" smtClean="0"/>
              <a:t>, воспитывают в нем определенное </a:t>
            </a:r>
            <a:r>
              <a:rPr lang="ru-RU" sz="2800" dirty="0" smtClean="0"/>
              <a:t>отношение </a:t>
            </a:r>
            <a:r>
              <a:rPr lang="ru-RU" sz="2800" dirty="0" smtClean="0"/>
              <a:t>к событиям и явлениям жизни, </a:t>
            </a:r>
            <a:r>
              <a:rPr lang="ru-RU" sz="2800" dirty="0" smtClean="0"/>
              <a:t>помогают глубже </a:t>
            </a:r>
            <a:r>
              <a:rPr lang="ru-RU" sz="2800" dirty="0" smtClean="0"/>
              <a:t>и полнее познавать действительность.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8408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848600" cy="369331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Стадия последующей интерпретации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(от 2 до 3 лет) 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Она мало отличается от предыдущей по качеству изображения. </a:t>
            </a:r>
            <a:r>
              <a:rPr lang="ru-RU" dirty="0">
                <a:solidFill>
                  <a:schemeClr val="tx1"/>
                </a:solidFill>
              </a:rPr>
              <a:t>На этой стадии ребенок начинает давать названия своим рисункам, по-прежнему состоящим из каракулей.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"Это - папа" или "Я бегу", хотя ни папы, ни самого ребенка обнаружить на рисунках невозможно.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Появление таких названий-рассказов в рисунках говорит о том, что малыш добрался до еще одного важного качественного изменения в мышлении. Он начинает связывать окружающий мир с тем, что у него получилось на бумаге!  </a:t>
            </a:r>
          </a:p>
        </p:txBody>
      </p:sp>
      <p:pic>
        <p:nvPicPr>
          <p:cNvPr id="5" name="Рисунок 4" descr="рисо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24400"/>
            <a:ext cx="164782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1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1487673"/>
              </p:ext>
            </p:extLst>
          </p:nvPr>
        </p:nvGraphicFramePr>
        <p:xfrm>
          <a:off x="611560" y="1397000"/>
          <a:ext cx="78466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332656"/>
            <a:ext cx="74888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9000" dist="25400" dir="5400000" rotWithShape="0">
              <a:schemeClr val="accent4">
                <a:shade val="33000"/>
                <a:alpha val="83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Изобразительный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20950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04813"/>
            <a:ext cx="8588375" cy="267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Рисунки с примитивной  изобразительностью (3-4 года)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    </a:t>
            </a:r>
            <a:r>
              <a:rPr lang="ru-RU" sz="1600" dirty="0">
                <a:solidFill>
                  <a:schemeClr val="tx1"/>
                </a:solidFill>
              </a:rPr>
              <a:t>В возрасте 3 лет дети начинают рисовать отдельные формы: линия, спираль, круг и т.п. Рисунки упрощены, что на них изображено можно угадать, но если вы спросите у самого художника, то в момент рисования это будет «зайчик убегает от волка», а через два дня «это мы с папой гуляем на улице» (забыл, что изображал).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 Но ребенок уже хочет изобразить что-то конкретное, хотя желаемое от действительного может очень сильно отличаться.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В 4 года дети способны уже объединять отдельные формы в сочетания, знаменуя начало стадии предметного рисунка.</a:t>
            </a:r>
          </a:p>
        </p:txBody>
      </p:sp>
      <p:pic>
        <p:nvPicPr>
          <p:cNvPr id="4" name="Рисунок 3" descr="17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27413"/>
            <a:ext cx="5832475" cy="3125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32656"/>
            <a:ext cx="8583488" cy="2600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Стадия предметного рисования (4-6 лет) </a:t>
            </a:r>
          </a:p>
          <a:p>
            <a:pPr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</a:rPr>
              <a:t>     </a:t>
            </a:r>
            <a:r>
              <a:rPr lang="ru-RU" sz="1600" dirty="0">
                <a:solidFill>
                  <a:schemeClr val="tx1"/>
                </a:solidFill>
              </a:rPr>
              <a:t>В этом возрасте появляются схематичные детские рисунки. Сюжет и тему можно уже угадать по самому рисунку. Ребенок начинает стремиться нарисовать предметы с его физическими свойствами, объединяя их по смыслу.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Если говорить об изображении фигуры человека, то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в 5 лет руки и ноги человечка дети начинают рисовать уже двойными линиями, а не палочками, как было до этого. Появляются ступни на ногах и пальцы на руках.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К 6 годам количество деталей на рисунке еще более возрастает - дети часто рисуют уши, волосы, шею, иногда шляпку на голове</a:t>
            </a:r>
            <a:r>
              <a:rPr lang="ru-RU" sz="1600" dirty="0">
                <a:latin typeface="Comic Sans MS" pitchFamily="66" charset="0"/>
              </a:rPr>
              <a:t>.</a:t>
            </a:r>
          </a:p>
        </p:txBody>
      </p:sp>
      <p:pic>
        <p:nvPicPr>
          <p:cNvPr id="3" name="Рисунок 2" descr="f1fov6y3t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0400"/>
            <a:ext cx="3352800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7860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68072" cy="333937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Стадия синтетического способа изображения (6-7 лет)</a:t>
            </a:r>
          </a:p>
          <a:p>
            <a:pPr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sz="1600" dirty="0">
                <a:solidFill>
                  <a:schemeClr val="tx1"/>
                </a:solidFill>
              </a:rPr>
              <a:t>Характеризуется постепенным отказом от схемы и попытками воспроизвести действительный вид предметов. 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Одновременно обогащаются темы рисунков (интересные сюжеты с животными и людьми, пейзажи и т.д.).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Дети переходят от аналитического способа рисования к синтетическому.  При синтетическом способе фигура </a:t>
            </a:r>
            <a:r>
              <a:rPr lang="ru-RU" sz="1600" dirty="0" err="1">
                <a:solidFill>
                  <a:schemeClr val="tx1"/>
                </a:solidFill>
              </a:rPr>
              <a:t>замысливается</a:t>
            </a:r>
            <a:r>
              <a:rPr lang="ru-RU" sz="1600" dirty="0">
                <a:solidFill>
                  <a:schemeClr val="tx1"/>
                </a:solidFill>
              </a:rPr>
              <a:t> и изображается как единое целое: учитываются  ее точные пропорции.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Переход на синтетический способ рисования свидетельствует о развитии символического мышления ребенка, его способности изображать на рисунке то, что он видит в реальности.</a:t>
            </a:r>
          </a:p>
          <a:p>
            <a:pPr algn="just">
              <a:defRPr/>
            </a:pPr>
            <a:endParaRPr lang="ru-RU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2514600" y="4343400"/>
            <a:ext cx="3746500" cy="2362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295456" cy="3447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Роль взрослого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Целенаправленное обучение определит содержание детских рисунков, которое обусловлено постепенным освоением технических умений и навыков.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Формируется ручная умелость: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1600" dirty="0">
                <a:solidFill>
                  <a:schemeClr val="tx1"/>
                </a:solidFill>
              </a:rPr>
              <a:t>Способы использования орудий и материалов (кисточки, карандаши и краски)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ru-RU" sz="1600" dirty="0">
                <a:solidFill>
                  <a:schemeClr val="tx1"/>
                </a:solidFill>
              </a:rPr>
              <a:t>Установление связи предмета с тем изобразительным движением, которое следует воспроизвести </a:t>
            </a:r>
          </a:p>
          <a:p>
            <a:pPr marL="457200" indent="-457200"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      для передачи его формы</a:t>
            </a:r>
          </a:p>
          <a:p>
            <a:pPr marL="457200" indent="-457200"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3) Движения постепенно управляются зрительным контролем. Это формируется на основе действия восприятия.</a:t>
            </a:r>
          </a:p>
          <a:p>
            <a:pPr marL="457200" indent="-457200" algn="just">
              <a:buFontTx/>
              <a:buAutoNum type="arabicParenR"/>
              <a:defRPr/>
            </a:pPr>
            <a:endParaRPr lang="ru-RU" sz="2000" dirty="0">
              <a:solidFill>
                <a:srgbClr val="990099"/>
              </a:solidFill>
              <a:latin typeface="Comic Sans MS" pitchFamily="66" charset="0"/>
            </a:endParaRPr>
          </a:p>
          <a:p>
            <a:pPr marL="457200" indent="-457200" algn="just">
              <a:buFontTx/>
              <a:buAutoNum type="arabicParenR"/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nea-babysitter-672x5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105400"/>
            <a:ext cx="2044700" cy="148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2971800" cy="29733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14400"/>
            <a:ext cx="7667128" cy="2893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</a:rPr>
              <a:t>Также под влиянием взрослого </a:t>
            </a:r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>
                <a:solidFill>
                  <a:schemeClr val="tx1"/>
                </a:solidFill>
              </a:rPr>
              <a:t>дошкольника складывается представление о цвете как о важном, но меняющемся признаке предмета. </a:t>
            </a:r>
            <a:r>
              <a:rPr lang="ru-RU" sz="2000" dirty="0">
                <a:solidFill>
                  <a:schemeClr val="tx1"/>
                </a:solidFill>
              </a:rPr>
              <a:t>Взрослый обращает внимание юного художника на изменчивость цвета, его многообразие.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</a:rPr>
              <a:t>Ребенок учится чувствовать гармонию, подбирать цветовые сочетания. У него формируется чувство цвета, которое позволяет создать законченный  художественный образ.</a:t>
            </a:r>
          </a:p>
          <a:p>
            <a:pPr algn="just">
              <a:defRPr/>
            </a:pPr>
            <a:endParaRPr lang="ru-RU" sz="2400" dirty="0">
              <a:solidFill>
                <a:srgbClr val="9933FF"/>
              </a:solidFill>
              <a:latin typeface="Comic Sans MS" pitchFamily="66" charset="0"/>
            </a:endParaRPr>
          </a:p>
          <a:p>
            <a:pPr algn="just">
              <a:defRPr/>
            </a:pPr>
            <a:endParaRPr lang="ru-RU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00014e19108d4d05d1e2538cc79f7a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0" y="5257800"/>
            <a:ext cx="1665288" cy="124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8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504" y="838200"/>
          <a:ext cx="8274496" cy="56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611188" y="188913"/>
            <a:ext cx="7129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NewRoman"/>
              </a:rPr>
              <a:t>Освоение пространства листа</a:t>
            </a:r>
          </a:p>
        </p:txBody>
      </p:sp>
    </p:spTree>
    <p:extLst>
      <p:ext uri="{BB962C8B-B14F-4D97-AF65-F5344CB8AC3E}">
        <p14:creationId xmlns:p14="http://schemas.microsoft.com/office/powerpoint/2010/main" val="16600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762000"/>
            <a:ext cx="8458200" cy="36317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NewRoman"/>
            </a:endParaRPr>
          </a:p>
          <a:p>
            <a:pPr algn="ctr"/>
            <a:r>
              <a:rPr lang="ru-RU" altLang="ru-RU" sz="2400" b="1">
                <a:ea typeface="Calibri" panose="020F0502020204030204" pitchFamily="34" charset="0"/>
                <a:cs typeface="TimesNewRoman"/>
              </a:rPr>
              <a:t>Рисунок ребенка</a:t>
            </a:r>
          </a:p>
          <a:p>
            <a:pPr algn="ctr"/>
            <a:endParaRPr lang="ru-RU" altLang="ru-RU" sz="800">
              <a:ea typeface="Calibri" panose="020F0502020204030204" pitchFamily="34" charset="0"/>
              <a:cs typeface="TimesNewRoman"/>
            </a:endParaRPr>
          </a:p>
          <a:p>
            <a:r>
              <a:rPr lang="ru-RU" altLang="ru-RU" sz="1600">
                <a:ea typeface="Calibri" panose="020F0502020204030204" pitchFamily="34" charset="0"/>
                <a:cs typeface="TimesNewRoman"/>
              </a:rPr>
              <a:t>В рисунке, как в капле воды, отражается внутренний мир ребенка, его интересы, склонности, предпочтения, желания.</a:t>
            </a:r>
            <a:endParaRPr lang="ru-RU" altLang="ru-RU" sz="160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altLang="ru-RU" sz="1600">
                <a:ea typeface="Calibri" panose="020F0502020204030204" pitchFamily="34" charset="0"/>
                <a:cs typeface="TimesNewRoman"/>
              </a:rPr>
              <a:t>В то же время содержание рисунка определяется не только индивидуальными</a:t>
            </a:r>
            <a:r>
              <a:rPr lang="ru-RU" altLang="ru-RU" sz="1600">
                <a:cs typeface="Arial" panose="020B0604020202020204" pitchFamily="34" charset="0"/>
              </a:rPr>
              <a:t> </a:t>
            </a:r>
            <a:r>
              <a:rPr lang="ru-RU" altLang="ru-RU" sz="1600">
                <a:ea typeface="Calibri" panose="020F0502020204030204" pitchFamily="34" charset="0"/>
                <a:cs typeface="Calibri" panose="020F0502020204030204" pitchFamily="34" charset="0"/>
              </a:rPr>
              <a:t>особенностями дошкольника, но и половыми, национальными. </a:t>
            </a:r>
          </a:p>
          <a:p>
            <a:r>
              <a:rPr lang="ru-RU" altLang="ru-RU" sz="1600">
                <a:ea typeface="Calibri" panose="020F0502020204030204" pitchFamily="34" charset="0"/>
                <a:cs typeface="Calibri" panose="020F0502020204030204" pitchFamily="34" charset="0"/>
              </a:rPr>
              <a:t>    В рисование включаются моральные и эстетические оценки, представления о красивом и некрасивом, хорошем и плохом, причем нравственные и эстетические эталоны слиты.</a:t>
            </a:r>
          </a:p>
          <a:p>
            <a:r>
              <a:rPr lang="ru-RU" altLang="ru-RU" sz="1600"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altLang="ru-RU" sz="1600"/>
              <a:t>В изобразительной деятельности ребенок усваивает разные элементы социального опыта (отражая в рисунках себя, свою семью, социальные явления).</a:t>
            </a:r>
          </a:p>
          <a:p>
            <a:pPr algn="just"/>
            <a:endParaRPr lang="ru-RU" altLang="ru-RU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endParaRPr lang="ru-RU" altLang="ru-RU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3" name="Рисунок 3" descr="maly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514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162896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2093913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57400" y="3352800"/>
            <a:ext cx="6624736" cy="175432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«У дошкольников складывается умение вариативно использовать выразительные средства и орудия, возникают обобщенные способы изображения объектов окружающего мира»                             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                                      </a:t>
            </a:r>
            <a:r>
              <a:rPr lang="ru-RU" sz="2000" dirty="0">
                <a:latin typeface="Comic Sans MS" pitchFamily="66" charset="0"/>
              </a:rPr>
              <a:t>Д.Б</a:t>
            </a:r>
            <a:r>
              <a:rPr lang="ru-RU" sz="2000" dirty="0">
                <a:latin typeface="Comic Sans MS" pitchFamily="66" charset="0"/>
              </a:rPr>
              <a:t>. </a:t>
            </a:r>
            <a:r>
              <a:rPr lang="ru-RU" sz="2000" dirty="0" err="1">
                <a:latin typeface="Comic Sans MS" pitchFamily="66" charset="0"/>
              </a:rPr>
              <a:t>Эльконин</a:t>
            </a:r>
            <a:r>
              <a:rPr lang="ru-RU" sz="2800" dirty="0">
                <a:latin typeface="Comic Sans MS" pitchFamily="66" charset="0"/>
              </a:rPr>
              <a:t> 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71265"/>
            <a:ext cx="7789863" cy="138588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rgbClr val="000099"/>
                </a:solidFill>
              </a:rPr>
              <a:t>Виды искусства</a:t>
            </a:r>
            <a:r>
              <a:rPr lang="ru-RU" altLang="ru-RU" sz="2400" dirty="0" smtClean="0">
                <a:solidFill>
                  <a:srgbClr val="000099"/>
                </a:solidFill>
              </a:rPr>
              <a:t>  –  </a:t>
            </a:r>
            <a:r>
              <a:rPr lang="ru-RU" altLang="ru-RU" sz="2400" dirty="0" smtClean="0">
                <a:solidFill>
                  <a:schemeClr val="tx1"/>
                </a:solidFill>
              </a:rPr>
              <a:t>различные </a:t>
            </a:r>
            <a:r>
              <a:rPr lang="ru-RU" altLang="ru-RU" sz="2400" dirty="0" smtClean="0">
                <a:solidFill>
                  <a:schemeClr val="tx1"/>
                </a:solidFill>
              </a:rPr>
              <a:t>формы художественно-творческого освоения мира человеком.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6324600" cy="4681538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ru-RU" altLang="ru-RU" sz="2400" dirty="0">
                <a:solidFill>
                  <a:srgbClr val="0000CC"/>
                </a:solidFill>
              </a:rPr>
              <a:t>Декоративно-прикладное искусство</a:t>
            </a:r>
          </a:p>
          <a:p>
            <a:pPr>
              <a:buClr>
                <a:srgbClr val="000099"/>
              </a:buClr>
            </a:pPr>
            <a:r>
              <a:rPr lang="ru-RU" altLang="ru-RU" sz="2400" dirty="0">
                <a:solidFill>
                  <a:srgbClr val="0000CC"/>
                </a:solidFill>
              </a:rPr>
              <a:t>Архитектура</a:t>
            </a: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Изобразительное искусство</a:t>
            </a:r>
            <a:endParaRPr lang="ru-RU" altLang="ru-RU" sz="2400" dirty="0" smtClean="0">
              <a:solidFill>
                <a:srgbClr val="0000CC"/>
              </a:solidFill>
            </a:endParaRP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Музыка</a:t>
            </a:r>
            <a:endParaRPr lang="ru-RU" altLang="ru-RU" sz="2400" dirty="0" smtClean="0">
              <a:solidFill>
                <a:srgbClr val="0000CC"/>
              </a:solidFill>
            </a:endParaRP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Хореографическое искусство</a:t>
            </a: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Литература</a:t>
            </a: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Театр</a:t>
            </a: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Фотоискусство</a:t>
            </a: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Кино</a:t>
            </a:r>
          </a:p>
          <a:p>
            <a:pPr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00CC"/>
                </a:solidFill>
              </a:rPr>
              <a:t>Видеоискусство</a:t>
            </a:r>
          </a:p>
          <a:p>
            <a:pPr marL="0" indent="0">
              <a:buNone/>
            </a:pPr>
            <a:endParaRPr lang="ru-RU" altLang="ru-RU" sz="2400" dirty="0" smtClean="0">
              <a:solidFill>
                <a:srgbClr val="0000CC"/>
              </a:solidFill>
            </a:endParaRPr>
          </a:p>
          <a:p>
            <a:endParaRPr lang="ru-RU" altLang="ru-RU" sz="2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0331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+mn-lt"/>
              </a:rPr>
              <a:t>Спасибо за внимание</a:t>
            </a:r>
            <a:endParaRPr lang="ru-RU" sz="4000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8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63" y="161925"/>
            <a:ext cx="8501062" cy="54768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Особенность искусства 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859067"/>
            <a:ext cx="8624888" cy="1133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Искусство творчески воспроизводит действительность в художественных образах.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295525"/>
            <a:ext cx="51387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1897063" y="6080125"/>
            <a:ext cx="477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0000C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Винсент Ван Гог. </a:t>
            </a:r>
            <a:r>
              <a:rPr lang="ru-RU" altLang="ru-RU" sz="2000" i="1">
                <a:solidFill>
                  <a:srgbClr val="0000C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Звёздная ночь.</a:t>
            </a:r>
            <a:r>
              <a:rPr lang="ru-RU" altLang="ru-RU" sz="2000">
                <a:solidFill>
                  <a:srgbClr val="0000C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1889.</a:t>
            </a:r>
          </a:p>
        </p:txBody>
      </p:sp>
    </p:spTree>
    <p:extLst>
      <p:ext uri="{BB962C8B-B14F-4D97-AF65-F5344CB8AC3E}">
        <p14:creationId xmlns:p14="http://schemas.microsoft.com/office/powerpoint/2010/main" val="204530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20713"/>
            <a:ext cx="414178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635000"/>
            <a:ext cx="4105275" cy="5675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41713"/>
            <a:ext cx="414337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71800" y="131611"/>
            <a:ext cx="3143272" cy="420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Сравните </a:t>
            </a:r>
          </a:p>
        </p:txBody>
      </p:sp>
    </p:spTree>
    <p:extLst>
      <p:ext uri="{BB962C8B-B14F-4D97-AF65-F5344CB8AC3E}">
        <p14:creationId xmlns:p14="http://schemas.microsoft.com/office/powerpoint/2010/main" val="265083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8888" y="535396"/>
            <a:ext cx="6694487" cy="865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Является ли искусство простой копией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CC"/>
                </a:solidFill>
                <a:latin typeface="Georgia" pitchFamily="18" charset="0"/>
              </a:rPr>
              <a:t>с  действительности</a:t>
            </a:r>
            <a:r>
              <a:rPr lang="ru-RU" sz="2000" b="1" dirty="0">
                <a:solidFill>
                  <a:srgbClr val="0000CC"/>
                </a:solidFill>
              </a:rPr>
              <a:t>?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94487" cy="3586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514600" y="5586413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C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И. Шишкин    Рожь.   1878 г.</a:t>
            </a:r>
          </a:p>
        </p:txBody>
      </p:sp>
    </p:spTree>
    <p:extLst>
      <p:ext uri="{BB962C8B-B14F-4D97-AF65-F5344CB8AC3E}">
        <p14:creationId xmlns:p14="http://schemas.microsoft.com/office/powerpoint/2010/main" val="359217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87350" y="533400"/>
            <a:ext cx="8278813" cy="6096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Время накладывает свой отпечаток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514475"/>
            <a:ext cx="2500313" cy="35004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3675" y="5127625"/>
            <a:ext cx="2889250" cy="7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err="1">
                <a:solidFill>
                  <a:srgbClr val="111111"/>
                </a:solidFill>
                <a:latin typeface="Georgia" panose="02040502050405020303" pitchFamily="18" charset="0"/>
              </a:rPr>
              <a:t>Рогир</a:t>
            </a:r>
            <a:r>
              <a:rPr lang="ru-RU" altLang="ru-RU" sz="1400" b="1" dirty="0">
                <a:solidFill>
                  <a:srgbClr val="11111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400" b="1" dirty="0" err="1">
                <a:solidFill>
                  <a:srgbClr val="111111"/>
                </a:solidFill>
                <a:latin typeface="Georgia" panose="02040502050405020303" pitchFamily="18" charset="0"/>
              </a:rPr>
              <a:t>ван</a:t>
            </a:r>
            <a:r>
              <a:rPr lang="ru-RU" altLang="ru-RU" sz="1400" b="1" dirty="0">
                <a:solidFill>
                  <a:srgbClr val="111111"/>
                </a:solidFill>
                <a:latin typeface="Georgia" panose="02040502050405020303" pitchFamily="18" charset="0"/>
              </a:rPr>
              <a:t> дер </a:t>
            </a:r>
            <a:r>
              <a:rPr lang="ru-RU" altLang="ru-RU" sz="1400" b="1" dirty="0" err="1">
                <a:solidFill>
                  <a:srgbClr val="111111"/>
                </a:solidFill>
                <a:latin typeface="Georgia" panose="02040502050405020303" pitchFamily="18" charset="0"/>
              </a:rPr>
              <a:t>Вейден</a:t>
            </a:r>
            <a:r>
              <a:rPr lang="ru-RU" altLang="ru-RU" sz="1400" b="1" dirty="0">
                <a:solidFill>
                  <a:srgbClr val="11111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111111"/>
                </a:solidFill>
                <a:latin typeface="Georgia" panose="02040502050405020303" pitchFamily="18" charset="0"/>
              </a:rPr>
              <a:t>Портрет женщины.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111111"/>
                </a:solidFill>
                <a:latin typeface="Georgia" panose="02040502050405020303" pitchFamily="18" charset="0"/>
              </a:rPr>
              <a:t>1445 г.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84313"/>
            <a:ext cx="2498725" cy="35004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50081" y="5141913"/>
            <a:ext cx="294163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В.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Боровиковский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Портрет М.И. Лопухиной.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1797 г.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484313"/>
            <a:ext cx="2571750" cy="35004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951538" y="5051425"/>
            <a:ext cx="2857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З. Серебрякова.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За туалетом.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1909 г.</a:t>
            </a:r>
          </a:p>
        </p:txBody>
      </p:sp>
    </p:spTree>
    <p:extLst>
      <p:ext uri="{BB962C8B-B14F-4D97-AF65-F5344CB8AC3E}">
        <p14:creationId xmlns:p14="http://schemas.microsoft.com/office/powerpoint/2010/main" val="87561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1608</Words>
  <Application>Microsoft Office PowerPoint</Application>
  <PresentationFormat>Экран (4:3)</PresentationFormat>
  <Paragraphs>209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Arial</vt:lpstr>
      <vt:lpstr>Calibri</vt:lpstr>
      <vt:lpstr>Comic Sans MS</vt:lpstr>
      <vt:lpstr>Georgia</vt:lpstr>
      <vt:lpstr>TimesNewRoman</vt:lpstr>
      <vt:lpstr>Wingdings</vt:lpstr>
      <vt:lpstr>Wingdings 2</vt:lpstr>
      <vt:lpstr>Office Theme</vt:lpstr>
      <vt:lpstr>Теория и технологии развития детской изобразительной деятельности </vt:lpstr>
      <vt:lpstr>Презентация PowerPoint</vt:lpstr>
      <vt:lpstr>Искусство  –  общее понятие, объединяющее все                          виды художественного творчества, и в                           то же время, отделяющее их от других                                   видов человеческой деятельности.</vt:lpstr>
      <vt:lpstr>Презентация PowerPoint</vt:lpstr>
      <vt:lpstr>Виды искусства  –  различные формы художественно-творческого освоения мира человеком.</vt:lpstr>
      <vt:lpstr>Особенность искусства </vt:lpstr>
      <vt:lpstr>Презентация PowerPoint</vt:lpstr>
      <vt:lpstr>Презентация PowerPoint</vt:lpstr>
      <vt:lpstr>Время накладывает свой отпечаток </vt:lpstr>
      <vt:lpstr>Искусство – отражение ассоциаций автора </vt:lpstr>
      <vt:lpstr>Индийский поэт Калидаса (приблизительно V в.) выделял четыре цели искусства: </vt:lpstr>
      <vt:lpstr>Презентация PowerPoint</vt:lpstr>
      <vt:lpstr>Презентация PowerPoint</vt:lpstr>
      <vt:lpstr>Эстетическая</vt:lpstr>
      <vt:lpstr>Воспитательная</vt:lpstr>
      <vt:lpstr>Гедонистическая</vt:lpstr>
      <vt:lpstr>Развлекательная</vt:lpstr>
      <vt:lpstr>Катарсическая</vt:lpstr>
      <vt:lpstr>Познавательная</vt:lpstr>
      <vt:lpstr>Эвристическая</vt:lpstr>
      <vt:lpstr>Просветительская</vt:lpstr>
      <vt:lpstr>Суггестивная</vt:lpstr>
      <vt:lpstr>Коммуникативная</vt:lpstr>
      <vt:lpstr>Социализирующая</vt:lpstr>
      <vt:lpstr>Оценочная</vt:lpstr>
      <vt:lpstr>Компенсаторная</vt:lpstr>
      <vt:lpstr>Регулятивная </vt:lpstr>
      <vt:lpstr>Медицинская (арт-терапия, изо-терапия)</vt:lpstr>
      <vt:lpstr>Прогностическая</vt:lpstr>
      <vt:lpstr>Координирующе-гармонизирующая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Изобразительная деятельность –  это сложная синтетическая деятельность, в которой обнаруживается формирующаяся личность ребенка и которая оказывает существенное влияние на формирование личности</vt:lpstr>
      <vt:lpstr>Презентация PowerPoint</vt:lpstr>
      <vt:lpstr>Среди рисующих детей можно встретить два типа рисовальщиков: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Зоя</cp:lastModifiedBy>
  <cp:revision>27</cp:revision>
  <dcterms:created xsi:type="dcterms:W3CDTF">2015-12-09T15:59:37Z</dcterms:created>
  <dcterms:modified xsi:type="dcterms:W3CDTF">2020-03-03T03:20:50Z</dcterms:modified>
</cp:coreProperties>
</file>