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C7E7F-1039-44A6-9786-F30CDA2B0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ED3550-39B1-47D1-B194-9591B62FF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5300D-F4D4-4542-90B6-258C9143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C15D-857C-4260-980C-E937C7C4783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719CD-C41E-4EB5-BE00-0F60C0B5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11EABD-3642-44D5-8C8C-06CD7B68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7D4A-54C4-4A99-ADB5-8F2AD90A6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4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E0AA1-30EA-41A0-9F79-81926EB1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2D21BA-5A1C-4B87-8E0B-3DE011A5F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CA1CF-85FC-4B4E-AD2A-1F84FC48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C15D-857C-4260-980C-E937C7C4783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F161AA-F891-4068-8434-E76170A5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CAA4FA-0FF1-4AFE-A935-69A1A378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7D4A-54C4-4A99-ADB5-8F2AD90A6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5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1FC6CD-573F-4A04-8479-56A25A672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BD1F6A-0DEE-4FAE-AB02-02E0F4F2A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60450F-8349-45ED-B9D6-C887B825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C15D-857C-4260-980C-E937C7C4783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C6A09-677D-4C88-86B5-E9D54DA0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41586-7EBB-4774-BCB3-9027A0A3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7D4A-54C4-4A99-ADB5-8F2AD90A6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0505D-4883-4673-829F-9358CAD1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689EFD-E1C8-45E2-94E6-49B3BA4B1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BF9BA8-5466-4D9F-8529-85AD1873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C15D-857C-4260-980C-E937C7C4783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16627-62B3-4646-BB44-7554456D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0AA522-B21E-49E0-8B29-FA0983C4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7D4A-54C4-4A99-ADB5-8F2AD90A6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2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B346C-1F0D-454D-87D8-14A3014E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212CD2-6EDD-4F42-99ED-F6895E7DC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AC63C2-28EB-498E-A23F-7D30EC9A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C15D-857C-4260-980C-E937C7C4783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FA8C5-ECB4-45A6-A149-6256E6A8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4F5E2-24EB-42B8-93C1-4B3CA3A1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7D4A-54C4-4A99-ADB5-8F2AD90A6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8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96C02-FF83-45D7-A0F8-DD9EA49D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AC6A08-8EBC-4BC0-8068-85DE1CEDE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965394-16C3-4411-A371-01F29D8F0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A33FAC-E130-41F3-B30B-C9488CF2B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C15D-857C-4260-980C-E937C7C4783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C83E13-A133-4021-8148-7DB02B8E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AE1154-37B7-4D51-8442-7E9ACCC9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7D4A-54C4-4A99-ADB5-8F2AD90A6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EA969-2628-436F-9608-3DAD54DA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9C9E35-F5DD-4D8D-9C57-9D9EC0053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4E5D3B-3637-424D-B4A0-C74819782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A6E395-FBC5-400D-85A2-4922122AF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1BF303-B5C8-4345-B588-8453199ED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1F2FA8-DF15-4C4F-9337-2F725856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C15D-857C-4260-980C-E937C7C4783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8A36BF-9DAE-439D-B208-EAC244A07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D8D9BB-AA89-4C53-9E79-50A731D5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7D4A-54C4-4A99-ADB5-8F2AD90A6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3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2C611-0205-4387-8E71-76CA6D12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CCDF08-4EB2-4AA8-A503-C925851B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C15D-857C-4260-980C-E937C7C4783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E2B2D4-0AF4-4F25-A73E-216B1D5C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9FFAD6-EA81-4965-811C-0CB84693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7D4A-54C4-4A99-ADB5-8F2AD90A6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9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AC4B78-6392-4343-BA49-CBA104F1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C15D-857C-4260-980C-E937C7C4783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A00BA9-DE64-4EE4-9FB9-97F9C10F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434963-0EDA-498F-9D26-57B8B13E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7D4A-54C4-4A99-ADB5-8F2AD90A6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6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CBAA5-9995-4210-BEF6-8CE9A231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BFD90A-68CB-47FB-846A-9A297A2AF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F0B011-6807-4E7E-9F29-EB56C63E1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D74C3-F510-470A-A728-E516A2F9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C15D-857C-4260-980C-E937C7C4783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20B5BB-22E0-4062-B077-11832B7A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E13CC-E116-4560-8876-4C498923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7D4A-54C4-4A99-ADB5-8F2AD90A6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3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E408E-82BF-4AA9-97DB-23D512DF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F7A054-66ED-449A-8DEF-3A55F3934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1D1DEC-CB40-43BD-9580-D84D127AD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06E008-8254-4A81-AEC1-51AAC22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C15D-857C-4260-980C-E937C7C4783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7A6B3D-8A36-4B4F-B8C2-15CB151B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93A9AD-9959-4930-B57E-75FF5D71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7D4A-54C4-4A99-ADB5-8F2AD90A6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D9B10-0C39-45E7-B53F-D67FF61D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2E85F5-81C8-4D73-BEC6-86FC79414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0C932-C269-4BD2-B0B5-5E23F1AEA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C15D-857C-4260-980C-E937C7C4783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2B90BE-74FB-4FA4-856F-B415D42D7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612CE-30BC-43AF-A1F0-8C6B57285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7D4A-54C4-4A99-ADB5-8F2AD90A6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7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6B5A9-1047-43E5-88B1-D5B1CEDBD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 формирования пространственной структуры белка.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995F04-DE76-4970-B918-2F1A86F9C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3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0D8B07-54E2-47DC-9E23-8375455F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27" y="57665"/>
            <a:ext cx="10515600" cy="5495925"/>
          </a:xfrm>
        </p:spPr>
        <p:txBody>
          <a:bodyPr/>
          <a:lstStyle/>
          <a:p>
            <a:pPr marL="0" indent="0" algn="just">
              <a:buNone/>
            </a:pPr>
            <a:r>
              <a:rPr lang="ru-RU"/>
              <a:t>	В основе процесса укладки полипептидной цепи в пространстве лежат механизмы специфического узнавания определенных поверхностей, образуемых порой тысячами атомов, с участием кооперативного взаимодействия большого числа относительно слабых нековалентных связей.</a:t>
            </a:r>
          </a:p>
          <a:p>
            <a:pPr marL="0" indent="0" algn="just">
              <a:buNone/>
            </a:pPr>
            <a:r>
              <a:rPr lang="ru-RU"/>
              <a:t>Количество возможных конформаций полипептидной цепи велико. Для цепи в 100 аминокислотных остатков, например, существует около 10</a:t>
            </a:r>
            <a:r>
              <a:rPr lang="ru-RU" baseline="30000"/>
              <a:t>50 </a:t>
            </a:r>
            <a:r>
              <a:rPr lang="ru-RU"/>
              <a:t> различных конформаций. Белок может найти самые устойчивые конформации за 1 с (период сворачивания молекулы)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C047B9-44EF-46AD-ADBC-A05A474E5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9" y="3880022"/>
            <a:ext cx="3510366" cy="2795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40BFB-30AD-4463-BDD8-BE2483DF4864}"/>
              </a:ext>
            </a:extLst>
          </p:cNvPr>
          <p:cNvSpPr txBox="1"/>
          <p:nvPr/>
        </p:nvSpPr>
        <p:spPr>
          <a:xfrm>
            <a:off x="3892166" y="4539734"/>
            <a:ext cx="21171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80"/>
                </a:solidFill>
                <a:latin typeface="YS Text"/>
              </a:rPr>
              <a:t>Цистатионин</a:t>
            </a:r>
            <a:r>
              <a:rPr lang="ru-RU" dirty="0">
                <a:solidFill>
                  <a:srgbClr val="000080"/>
                </a:solidFill>
                <a:latin typeface="YS Text"/>
              </a:rPr>
              <a:t> бета-</a:t>
            </a:r>
            <a:r>
              <a:rPr lang="ru-RU" dirty="0" err="1">
                <a:solidFill>
                  <a:srgbClr val="000080"/>
                </a:solidFill>
                <a:latin typeface="YS Text"/>
              </a:rPr>
              <a:t>синтаза</a:t>
            </a:r>
            <a:r>
              <a:rPr lang="ru-RU" dirty="0">
                <a:solidFill>
                  <a:srgbClr val="000080"/>
                </a:solidFill>
                <a:latin typeface="YS Text"/>
              </a:rPr>
              <a:t> - </a:t>
            </a:r>
            <a:r>
              <a:rPr lang="en-US" dirty="0">
                <a:solidFill>
                  <a:srgbClr val="000080"/>
                </a:solidFill>
                <a:latin typeface="YS Text"/>
              </a:rPr>
              <a:t>Cystathionine beta synthase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331131-279D-4687-B7FC-31A268F6C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235" y="3718448"/>
            <a:ext cx="3761557" cy="29398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4B9C6F-70D0-4317-84EB-2750B165CF0E}"/>
              </a:ext>
            </a:extLst>
          </p:cNvPr>
          <p:cNvSpPr txBox="1"/>
          <p:nvPr/>
        </p:nvSpPr>
        <p:spPr>
          <a:xfrm>
            <a:off x="9774460" y="4353261"/>
            <a:ext cx="1917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Альфа-амилаза панкреатическая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0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B37F3-AAEF-463E-A14C-F3A0C4C04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21" y="164757"/>
            <a:ext cx="11294075" cy="65902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Шапероны</a:t>
            </a:r>
            <a:r>
              <a:rPr lang="ru-RU" dirty="0"/>
              <a:t> – группа белков «теплового шока» (</a:t>
            </a:r>
            <a:r>
              <a:rPr lang="en-US" dirty="0" err="1"/>
              <a:t>hsp</a:t>
            </a:r>
            <a:r>
              <a:rPr lang="ru-RU" dirty="0"/>
              <a:t>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CF3B61B-7209-41D2-984D-DA29C57DD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178" y="1841845"/>
            <a:ext cx="6619938" cy="4958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8C0219-D827-4A5C-8312-1F2816DCDC43}"/>
              </a:ext>
            </a:extLst>
          </p:cNvPr>
          <p:cNvSpPr txBox="1"/>
          <p:nvPr/>
        </p:nvSpPr>
        <p:spPr>
          <a:xfrm>
            <a:off x="387177" y="823784"/>
            <a:ext cx="10923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 изменение температуры от 37 до 42 </a:t>
            </a:r>
            <a:r>
              <a:rPr lang="ru-RU" baseline="30000" dirty="0"/>
              <a:t>0</a:t>
            </a:r>
            <a:r>
              <a:rPr lang="ru-RU" dirty="0"/>
              <a:t>С вызывает нарушение </a:t>
            </a:r>
            <a:r>
              <a:rPr lang="ru-RU" dirty="0" err="1"/>
              <a:t>фолдинга</a:t>
            </a:r>
            <a:r>
              <a:rPr lang="ru-RU" dirty="0"/>
              <a:t> многих белков, тогда в клетках начинают синтезироваться специальные белки, помогающие восстанавливать структуру неправильно уложенных в пространстве белков. Механизм действия отличается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BDA57-18DD-47B6-9B85-275EE62C71B1}"/>
              </a:ext>
            </a:extLst>
          </p:cNvPr>
          <p:cNvSpPr txBox="1"/>
          <p:nvPr/>
        </p:nvSpPr>
        <p:spPr>
          <a:xfrm>
            <a:off x="7007116" y="1997839"/>
            <a:ext cx="49295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Шапероны</a:t>
            </a:r>
            <a:r>
              <a:rPr lang="ru-RU" dirty="0"/>
              <a:t>, связывая участки, богатые неполярными группами, предотвращают агрегацию и, используя энергию гидролиза АТФ, способствуют формированию нативной структуры белковой молекулы.</a:t>
            </a:r>
          </a:p>
          <a:p>
            <a:pPr algn="just"/>
            <a:r>
              <a:rPr lang="ru-RU" dirty="0"/>
              <a:t>Но влияние </a:t>
            </a:r>
            <a:r>
              <a:rPr lang="ru-RU" dirty="0" err="1"/>
              <a:t>шаперонов</a:t>
            </a:r>
            <a:r>
              <a:rPr lang="ru-RU" dirty="0"/>
              <a:t> распространяется только на белки, которые непосредственно синтезируются на рибосомах и находятся на </a:t>
            </a:r>
            <a:r>
              <a:rPr lang="ru-RU" dirty="0" err="1"/>
              <a:t>цитозольной</a:t>
            </a:r>
            <a:r>
              <a:rPr lang="ru-RU" dirty="0"/>
              <a:t> (наружной) стороне внутриклеточных пузырьков.</a:t>
            </a:r>
          </a:p>
          <a:p>
            <a:pPr algn="just"/>
            <a:r>
              <a:rPr lang="ru-RU" dirty="0"/>
              <a:t>В поддержании нативной структуры белков внутри пузырьков (эндоплазматический </a:t>
            </a:r>
            <a:r>
              <a:rPr lang="ru-RU" dirty="0" err="1"/>
              <a:t>ретикулум</a:t>
            </a:r>
            <a:r>
              <a:rPr lang="ru-RU" dirty="0"/>
              <a:t>, аппарат Гольджи, </a:t>
            </a:r>
            <a:r>
              <a:rPr lang="ru-RU" dirty="0" err="1"/>
              <a:t>эндосомы</a:t>
            </a:r>
            <a:r>
              <a:rPr lang="ru-RU" dirty="0"/>
              <a:t>), принимают участие другие механизмы, к изучению которых приступили лишь недавно. 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0599A1DD-FB99-4964-BD40-FAF007C96B18}"/>
              </a:ext>
            </a:extLst>
          </p:cNvPr>
          <p:cNvSpPr/>
          <p:nvPr/>
        </p:nvSpPr>
        <p:spPr>
          <a:xfrm>
            <a:off x="214184" y="3153994"/>
            <a:ext cx="1762500" cy="594222"/>
          </a:xfrm>
          <a:custGeom>
            <a:avLst/>
            <a:gdLst>
              <a:gd name="connsiteX0" fmla="*/ 510746 w 1762500"/>
              <a:gd name="connsiteY0" fmla="*/ 25811 h 594222"/>
              <a:gd name="connsiteX1" fmla="*/ 238897 w 1762500"/>
              <a:gd name="connsiteY1" fmla="*/ 42287 h 594222"/>
              <a:gd name="connsiteX2" fmla="*/ 140043 w 1762500"/>
              <a:gd name="connsiteY2" fmla="*/ 75238 h 594222"/>
              <a:gd name="connsiteX3" fmla="*/ 90616 w 1762500"/>
              <a:gd name="connsiteY3" fmla="*/ 108190 h 594222"/>
              <a:gd name="connsiteX4" fmla="*/ 16475 w 1762500"/>
              <a:gd name="connsiteY4" fmla="*/ 207044 h 594222"/>
              <a:gd name="connsiteX5" fmla="*/ 0 w 1762500"/>
              <a:gd name="connsiteY5" fmla="*/ 272947 h 594222"/>
              <a:gd name="connsiteX6" fmla="*/ 16475 w 1762500"/>
              <a:gd name="connsiteY6" fmla="*/ 437703 h 594222"/>
              <a:gd name="connsiteX7" fmla="*/ 107092 w 1762500"/>
              <a:gd name="connsiteY7" fmla="*/ 528320 h 594222"/>
              <a:gd name="connsiteX8" fmla="*/ 197708 w 1762500"/>
              <a:gd name="connsiteY8" fmla="*/ 561271 h 594222"/>
              <a:gd name="connsiteX9" fmla="*/ 420130 w 1762500"/>
              <a:gd name="connsiteY9" fmla="*/ 585984 h 594222"/>
              <a:gd name="connsiteX10" fmla="*/ 1087394 w 1762500"/>
              <a:gd name="connsiteY10" fmla="*/ 594222 h 594222"/>
              <a:gd name="connsiteX11" fmla="*/ 1680519 w 1762500"/>
              <a:gd name="connsiteY11" fmla="*/ 569509 h 594222"/>
              <a:gd name="connsiteX12" fmla="*/ 1713470 w 1762500"/>
              <a:gd name="connsiteY12" fmla="*/ 544795 h 594222"/>
              <a:gd name="connsiteX13" fmla="*/ 1746421 w 1762500"/>
              <a:gd name="connsiteY13" fmla="*/ 487130 h 594222"/>
              <a:gd name="connsiteX14" fmla="*/ 1738184 w 1762500"/>
              <a:gd name="connsiteY14" fmla="*/ 231757 h 594222"/>
              <a:gd name="connsiteX15" fmla="*/ 1713470 w 1762500"/>
              <a:gd name="connsiteY15" fmla="*/ 182330 h 594222"/>
              <a:gd name="connsiteX16" fmla="*/ 1705232 w 1762500"/>
              <a:gd name="connsiteY16" fmla="*/ 157617 h 594222"/>
              <a:gd name="connsiteX17" fmla="*/ 1647567 w 1762500"/>
              <a:gd name="connsiteY17" fmla="*/ 99952 h 594222"/>
              <a:gd name="connsiteX18" fmla="*/ 1614616 w 1762500"/>
              <a:gd name="connsiteY18" fmla="*/ 83476 h 594222"/>
              <a:gd name="connsiteX19" fmla="*/ 1491048 w 1762500"/>
              <a:gd name="connsiteY19" fmla="*/ 67001 h 59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62500" h="594222">
                <a:moveTo>
                  <a:pt x="510746" y="25811"/>
                </a:moveTo>
                <a:cubicBezTo>
                  <a:pt x="401892" y="-17729"/>
                  <a:pt x="460833" y="-2100"/>
                  <a:pt x="238897" y="42287"/>
                </a:cubicBezTo>
                <a:cubicBezTo>
                  <a:pt x="204838" y="49099"/>
                  <a:pt x="140043" y="75238"/>
                  <a:pt x="140043" y="75238"/>
                </a:cubicBezTo>
                <a:cubicBezTo>
                  <a:pt x="123567" y="86222"/>
                  <a:pt x="105166" y="94759"/>
                  <a:pt x="90616" y="108190"/>
                </a:cubicBezTo>
                <a:cubicBezTo>
                  <a:pt x="38282" y="156498"/>
                  <a:pt x="40360" y="159274"/>
                  <a:pt x="16475" y="207044"/>
                </a:cubicBezTo>
                <a:cubicBezTo>
                  <a:pt x="10983" y="229012"/>
                  <a:pt x="0" y="250303"/>
                  <a:pt x="0" y="272947"/>
                </a:cubicBezTo>
                <a:cubicBezTo>
                  <a:pt x="0" y="328140"/>
                  <a:pt x="3595" y="384034"/>
                  <a:pt x="16475" y="437703"/>
                </a:cubicBezTo>
                <a:cubicBezTo>
                  <a:pt x="21734" y="459614"/>
                  <a:pt x="98724" y="523671"/>
                  <a:pt x="107092" y="528320"/>
                </a:cubicBezTo>
                <a:cubicBezTo>
                  <a:pt x="135188" y="543929"/>
                  <a:pt x="166700" y="552814"/>
                  <a:pt x="197708" y="561271"/>
                </a:cubicBezTo>
                <a:cubicBezTo>
                  <a:pt x="264526" y="579494"/>
                  <a:pt x="353910" y="584619"/>
                  <a:pt x="420130" y="585984"/>
                </a:cubicBezTo>
                <a:lnTo>
                  <a:pt x="1087394" y="594222"/>
                </a:lnTo>
                <a:cubicBezTo>
                  <a:pt x="1285102" y="585984"/>
                  <a:pt x="1483253" y="585083"/>
                  <a:pt x="1680519" y="569509"/>
                </a:cubicBezTo>
                <a:cubicBezTo>
                  <a:pt x="1694206" y="568428"/>
                  <a:pt x="1704893" y="555516"/>
                  <a:pt x="1713470" y="544795"/>
                </a:cubicBezTo>
                <a:cubicBezTo>
                  <a:pt x="1727300" y="527508"/>
                  <a:pt x="1735437" y="506352"/>
                  <a:pt x="1746421" y="487130"/>
                </a:cubicBezTo>
                <a:cubicBezTo>
                  <a:pt x="1770974" y="388920"/>
                  <a:pt x="1766765" y="420393"/>
                  <a:pt x="1738184" y="231757"/>
                </a:cubicBezTo>
                <a:cubicBezTo>
                  <a:pt x="1735425" y="213544"/>
                  <a:pt x="1720951" y="199163"/>
                  <a:pt x="1713470" y="182330"/>
                </a:cubicBezTo>
                <a:cubicBezTo>
                  <a:pt x="1709943" y="174395"/>
                  <a:pt x="1710656" y="164397"/>
                  <a:pt x="1705232" y="157617"/>
                </a:cubicBezTo>
                <a:cubicBezTo>
                  <a:pt x="1688250" y="136390"/>
                  <a:pt x="1668606" y="117166"/>
                  <a:pt x="1647567" y="99952"/>
                </a:cubicBezTo>
                <a:cubicBezTo>
                  <a:pt x="1638063" y="92176"/>
                  <a:pt x="1626604" y="86140"/>
                  <a:pt x="1614616" y="83476"/>
                </a:cubicBezTo>
                <a:cubicBezTo>
                  <a:pt x="1538730" y="66613"/>
                  <a:pt x="1535138" y="67001"/>
                  <a:pt x="1491048" y="670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FC88FB19-325C-46FB-9421-B429845787E2}"/>
              </a:ext>
            </a:extLst>
          </p:cNvPr>
          <p:cNvSpPr/>
          <p:nvPr/>
        </p:nvSpPr>
        <p:spPr>
          <a:xfrm>
            <a:off x="2372021" y="5115697"/>
            <a:ext cx="1657861" cy="568411"/>
          </a:xfrm>
          <a:custGeom>
            <a:avLst/>
            <a:gdLst>
              <a:gd name="connsiteX0" fmla="*/ 511222 w 1657861"/>
              <a:gd name="connsiteY0" fmla="*/ 32952 h 568411"/>
              <a:gd name="connsiteX1" fmla="*/ 74617 w 1657861"/>
              <a:gd name="connsiteY1" fmla="*/ 57665 h 568411"/>
              <a:gd name="connsiteX2" fmla="*/ 25190 w 1657861"/>
              <a:gd name="connsiteY2" fmla="*/ 90617 h 568411"/>
              <a:gd name="connsiteX3" fmla="*/ 476 w 1657861"/>
              <a:gd name="connsiteY3" fmla="*/ 214184 h 568411"/>
              <a:gd name="connsiteX4" fmla="*/ 41665 w 1657861"/>
              <a:gd name="connsiteY4" fmla="*/ 461319 h 568411"/>
              <a:gd name="connsiteX5" fmla="*/ 189947 w 1657861"/>
              <a:gd name="connsiteY5" fmla="*/ 527222 h 568411"/>
              <a:gd name="connsiteX6" fmla="*/ 297038 w 1657861"/>
              <a:gd name="connsiteY6" fmla="*/ 543698 h 568411"/>
              <a:gd name="connsiteX7" fmla="*/ 338228 w 1657861"/>
              <a:gd name="connsiteY7" fmla="*/ 551935 h 568411"/>
              <a:gd name="connsiteX8" fmla="*/ 486509 w 1657861"/>
              <a:gd name="connsiteY8" fmla="*/ 568411 h 568411"/>
              <a:gd name="connsiteX9" fmla="*/ 1186725 w 1657861"/>
              <a:gd name="connsiteY9" fmla="*/ 551935 h 568411"/>
              <a:gd name="connsiteX10" fmla="*/ 1343244 w 1657861"/>
              <a:gd name="connsiteY10" fmla="*/ 510746 h 568411"/>
              <a:gd name="connsiteX11" fmla="*/ 1516238 w 1657861"/>
              <a:gd name="connsiteY11" fmla="*/ 486033 h 568411"/>
              <a:gd name="connsiteX12" fmla="*/ 1648044 w 1657861"/>
              <a:gd name="connsiteY12" fmla="*/ 395417 h 568411"/>
              <a:gd name="connsiteX13" fmla="*/ 1648044 w 1657861"/>
              <a:gd name="connsiteY13" fmla="*/ 197708 h 568411"/>
              <a:gd name="connsiteX14" fmla="*/ 1615093 w 1657861"/>
              <a:gd name="connsiteY14" fmla="*/ 115330 h 568411"/>
              <a:gd name="connsiteX15" fmla="*/ 1582141 w 1657861"/>
              <a:gd name="connsiteY15" fmla="*/ 90617 h 568411"/>
              <a:gd name="connsiteX16" fmla="*/ 1491525 w 1657861"/>
              <a:gd name="connsiteY16" fmla="*/ 49427 h 568411"/>
              <a:gd name="connsiteX17" fmla="*/ 1442098 w 1657861"/>
              <a:gd name="connsiteY17" fmla="*/ 24714 h 568411"/>
              <a:gd name="connsiteX18" fmla="*/ 1409147 w 1657861"/>
              <a:gd name="connsiteY18" fmla="*/ 0 h 5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57861" h="568411">
                <a:moveTo>
                  <a:pt x="511222" y="32952"/>
                </a:moveTo>
                <a:cubicBezTo>
                  <a:pt x="296687" y="14296"/>
                  <a:pt x="307699" y="-606"/>
                  <a:pt x="74617" y="57665"/>
                </a:cubicBezTo>
                <a:cubicBezTo>
                  <a:pt x="55407" y="62468"/>
                  <a:pt x="41666" y="79633"/>
                  <a:pt x="25190" y="90617"/>
                </a:cubicBezTo>
                <a:cubicBezTo>
                  <a:pt x="15659" y="123973"/>
                  <a:pt x="-3234" y="178939"/>
                  <a:pt x="476" y="214184"/>
                </a:cubicBezTo>
                <a:cubicBezTo>
                  <a:pt x="9219" y="297240"/>
                  <a:pt x="13300" y="382769"/>
                  <a:pt x="41665" y="461319"/>
                </a:cubicBezTo>
                <a:cubicBezTo>
                  <a:pt x="60189" y="512616"/>
                  <a:pt x="151806" y="520589"/>
                  <a:pt x="189947" y="527222"/>
                </a:cubicBezTo>
                <a:cubicBezTo>
                  <a:pt x="225530" y="533410"/>
                  <a:pt x="261412" y="537761"/>
                  <a:pt x="297038" y="543698"/>
                </a:cubicBezTo>
                <a:cubicBezTo>
                  <a:pt x="310849" y="546000"/>
                  <a:pt x="324344" y="550124"/>
                  <a:pt x="338228" y="551935"/>
                </a:cubicBezTo>
                <a:cubicBezTo>
                  <a:pt x="387541" y="558367"/>
                  <a:pt x="437082" y="562919"/>
                  <a:pt x="486509" y="568411"/>
                </a:cubicBezTo>
                <a:lnTo>
                  <a:pt x="1186725" y="551935"/>
                </a:lnTo>
                <a:cubicBezTo>
                  <a:pt x="1278148" y="548086"/>
                  <a:pt x="1257886" y="527818"/>
                  <a:pt x="1343244" y="510746"/>
                </a:cubicBezTo>
                <a:cubicBezTo>
                  <a:pt x="1400363" y="499322"/>
                  <a:pt x="1516238" y="486033"/>
                  <a:pt x="1516238" y="486033"/>
                </a:cubicBezTo>
                <a:cubicBezTo>
                  <a:pt x="1640523" y="438231"/>
                  <a:pt x="1606225" y="479053"/>
                  <a:pt x="1648044" y="395417"/>
                </a:cubicBezTo>
                <a:cubicBezTo>
                  <a:pt x="1659008" y="307706"/>
                  <a:pt x="1663100" y="308116"/>
                  <a:pt x="1648044" y="197708"/>
                </a:cubicBezTo>
                <a:cubicBezTo>
                  <a:pt x="1646625" y="187300"/>
                  <a:pt x="1625942" y="127987"/>
                  <a:pt x="1615093" y="115330"/>
                </a:cubicBezTo>
                <a:cubicBezTo>
                  <a:pt x="1606158" y="104906"/>
                  <a:pt x="1594001" y="97535"/>
                  <a:pt x="1582141" y="90617"/>
                </a:cubicBezTo>
                <a:cubicBezTo>
                  <a:pt x="1444036" y="10056"/>
                  <a:pt x="1562319" y="80891"/>
                  <a:pt x="1491525" y="49427"/>
                </a:cubicBezTo>
                <a:cubicBezTo>
                  <a:pt x="1474692" y="41946"/>
                  <a:pt x="1458931" y="32195"/>
                  <a:pt x="1442098" y="24714"/>
                </a:cubicBezTo>
                <a:cubicBezTo>
                  <a:pt x="1409378" y="10172"/>
                  <a:pt x="1422809" y="27328"/>
                  <a:pt x="140914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8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57B922-EAA9-4F7C-AD51-017819F11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03" y="153343"/>
            <a:ext cx="11477368" cy="591794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Природа также предусмотрела механизм защиты от белков с неправильной нативной конформацией. Защита связана с узнаванием таких молекул и их удалением путём протеолиза. Важное место в этом механизме отводится убиквитину и </a:t>
            </a:r>
            <a:r>
              <a:rPr lang="ru-RU" dirty="0" err="1"/>
              <a:t>протеосомному</a:t>
            </a:r>
            <a:r>
              <a:rPr lang="ru-RU" dirty="0"/>
              <a:t> протеолизу. </a:t>
            </a:r>
          </a:p>
          <a:p>
            <a:pPr marL="0" indent="0" algn="just">
              <a:buNone/>
            </a:pPr>
            <a:r>
              <a:rPr lang="ru-RU" dirty="0"/>
              <a:t>	Более трети всех синтезированных белков подвергается протеолизу </a:t>
            </a:r>
            <a:r>
              <a:rPr lang="ru-RU" dirty="0" err="1"/>
              <a:t>протеосомами</a:t>
            </a:r>
            <a:r>
              <a:rPr lang="ru-RU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E3FA27-2ABB-493C-9A0A-767D2BF6E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02"/>
          <a:stretch/>
        </p:blipFill>
        <p:spPr>
          <a:xfrm>
            <a:off x="4135394" y="2200424"/>
            <a:ext cx="6349725" cy="4570245"/>
          </a:xfrm>
          <a:prstGeom prst="rect">
            <a:avLst/>
          </a:prstGeom>
        </p:spPr>
      </p:pic>
      <p:sp useBgFill="1">
        <p:nvSpPr>
          <p:cNvPr id="5" name="Овал 4">
            <a:extLst>
              <a:ext uri="{FF2B5EF4-FFF2-40B4-BE49-F238E27FC236}">
                <a16:creationId xmlns:a16="http://schemas.microsoft.com/office/drawing/2014/main" id="{AD6375E7-9D4A-474F-A4AD-DAEBDD7A6742}"/>
              </a:ext>
            </a:extLst>
          </p:cNvPr>
          <p:cNvSpPr/>
          <p:nvPr/>
        </p:nvSpPr>
        <p:spPr>
          <a:xfrm>
            <a:off x="6886832" y="6049858"/>
            <a:ext cx="2463114" cy="720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34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19379-337C-4152-A802-D01EAEF4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7" y="109753"/>
            <a:ext cx="11574162" cy="829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аминокислот в функционально активных участках белков. Примеры замен (заболевания) и последствия.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CBD02C-D9A6-4036-BA69-4656323D6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39115"/>
            <a:ext cx="11574162" cy="560996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Наиболее незащищенными являются внеклеточные белки. Изменение их структуры ведет чаще к образованию агрегатов белков, нарушающих функции клеток. Это лежит в основе многих заболеваний. </a:t>
            </a:r>
          </a:p>
          <a:p>
            <a:pPr marL="0" indent="0" algn="just">
              <a:buNone/>
            </a:pPr>
            <a:r>
              <a:rPr lang="ru-RU" dirty="0"/>
              <a:t>Пример: серповидно-клеточная анемия (механизм образования агрегатов гемоглобина </a:t>
            </a:r>
            <a:r>
              <a:rPr lang="en-US" dirty="0"/>
              <a:t>S</a:t>
            </a:r>
            <a:r>
              <a:rPr lang="ru-RU" dirty="0"/>
              <a:t>-молекулы гемоглобина)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1E7D5D-75AA-4172-9F6A-C907A6399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459" y="2832448"/>
            <a:ext cx="5305621" cy="37696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F49286-289C-4732-8D69-85F5D4525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98" y="3088333"/>
            <a:ext cx="5305622" cy="37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4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4E60E5-167E-4AA9-B153-520A26E70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91" y="993603"/>
            <a:ext cx="11600935" cy="55637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Ингибиторы </a:t>
            </a:r>
            <a:r>
              <a:rPr lang="ru-RU" dirty="0" err="1"/>
              <a:t>сериновых</a:t>
            </a:r>
            <a:r>
              <a:rPr lang="ru-RU" dirty="0"/>
              <a:t> протеаз (</a:t>
            </a:r>
            <a:r>
              <a:rPr lang="ru-RU" dirty="0" err="1"/>
              <a:t>серпины</a:t>
            </a:r>
            <a:r>
              <a:rPr lang="ru-RU" dirty="0"/>
              <a:t>) представляют собой </a:t>
            </a:r>
            <a:r>
              <a:rPr lang="ru-RU" dirty="0" err="1"/>
              <a:t>суперсемейство</a:t>
            </a:r>
            <a:r>
              <a:rPr lang="ru-RU" dirty="0"/>
              <a:t> белков, широко распространенных в живых системах. Широко изучены ингибиторы </a:t>
            </a:r>
            <a:r>
              <a:rPr lang="el-GR" dirty="0"/>
              <a:t>α</a:t>
            </a:r>
            <a:r>
              <a:rPr lang="ru-RU" dirty="0"/>
              <a:t>1-антитрипсин, </a:t>
            </a:r>
            <a:r>
              <a:rPr lang="el-GR" dirty="0"/>
              <a:t>α</a:t>
            </a:r>
            <a:r>
              <a:rPr lang="ru-RU" dirty="0"/>
              <a:t>1-антихимотрипсин и др.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8767C7E-421F-4EC6-896E-E8ADCCAF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91" y="167417"/>
            <a:ext cx="11600935" cy="7469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аминокислот в функционально активных участках ингибиторов протеолиза. Примеры замен (заболевания).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236F96-77EE-4F91-94D5-CB7A8D040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634" y="2168730"/>
            <a:ext cx="2958962" cy="4019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9E66B9-40A3-4962-88A9-A27CE7663BE6}"/>
              </a:ext>
            </a:extLst>
          </p:cNvPr>
          <p:cNvSpPr txBox="1"/>
          <p:nvPr/>
        </p:nvSpPr>
        <p:spPr>
          <a:xfrm>
            <a:off x="4325658" y="6316129"/>
            <a:ext cx="3390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Structure of alpha-1-antitrypsin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FF463-C60A-4A38-826E-4E118B031A5A}"/>
              </a:ext>
            </a:extLst>
          </p:cNvPr>
          <p:cNvSpPr txBox="1"/>
          <p:nvPr/>
        </p:nvSpPr>
        <p:spPr>
          <a:xfrm>
            <a:off x="202616" y="2296872"/>
            <a:ext cx="42100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структуры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серпинов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лежат три участка, уложенных в форме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-структуры, и подвижная петля, которая  играет 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псевдосубстрата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протеаз. В случае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1-антитрипсина, в состав петли входят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метионин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выполняющие функцию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«приманки»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эластазы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нейтрофилов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Эластаза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комплексе с ингибитором, не способна катализировать гидролиз пептидной связи. Этот комплекс позже узнается печеночными рецепторами и удаляется из кровообращения.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Нормальный вариант </a:t>
            </a:r>
            <a:r>
              <a:rPr lang="el-G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1-антитрипсина – форма М.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DAD77-C9A6-44A2-865A-DDDA8D2BE6CD}"/>
              </a:ext>
            </a:extLst>
          </p:cNvPr>
          <p:cNvSpPr txBox="1"/>
          <p:nvPr/>
        </p:nvSpPr>
        <p:spPr>
          <a:xfrm>
            <a:off x="7371596" y="2179825"/>
            <a:ext cx="45650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Наиболее часто встречаются клинические проявления при варианте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1-антитрипсина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является результатом точечной мутации гена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1-антитрипсина (обнаруживается у 4 % жителей северной Европы). </a:t>
            </a:r>
          </a:p>
          <a:p>
            <a:pPr algn="just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При таком варианте резко выражен низкий уровень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1-антитрипсина в плазме, он накапливается в гранулярной эндоплазматической сети печени в форме включений, устойчивых к действию диастазы.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Следствием накопления таких включений может быть цирроз печени или гепатоцеллюлярный рак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5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F05D0-69A5-4DEC-9743-1B57A97D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09" y="194833"/>
            <a:ext cx="11353801" cy="486204"/>
          </a:xfrm>
        </p:spPr>
        <p:txBody>
          <a:bodyPr>
            <a:normAutofit fontScale="90000"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Замена аминокислот в функционально активных участках ингибиторов протеолиза. Примеры замен (заболевания).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215C3A-AFCB-4524-8425-C460F3E36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851328"/>
            <a:ext cx="11609174" cy="452797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Вариант</a:t>
            </a:r>
            <a:r>
              <a:rPr lang="ru-RU" dirty="0"/>
              <a:t> </a:t>
            </a:r>
            <a:r>
              <a:rPr lang="en-US" b="1" dirty="0"/>
              <a:t>Z</a:t>
            </a:r>
            <a:r>
              <a:rPr lang="ru-RU" b="1" dirty="0"/>
              <a:t> (</a:t>
            </a:r>
            <a:r>
              <a:rPr lang="ru-RU" b="1" dirty="0" err="1"/>
              <a:t>Глу</a:t>
            </a:r>
            <a:r>
              <a:rPr lang="ru-RU" b="1" dirty="0"/>
              <a:t> - Лиз) </a:t>
            </a:r>
            <a:r>
              <a:rPr lang="ru-RU" dirty="0"/>
              <a:t>обладает значительно более низкой ингибирующей активностью, чем нормальный </a:t>
            </a:r>
            <a:r>
              <a:rPr lang="ru-RU" b="1" dirty="0"/>
              <a:t>М вариант </a:t>
            </a:r>
            <a:r>
              <a:rPr lang="el-GR" dirty="0"/>
              <a:t>α</a:t>
            </a:r>
            <a:r>
              <a:rPr lang="ru-RU" dirty="0"/>
              <a:t>1-антитрипсина (А1-АТ). Незначительное количество ингибитора образуется локально в легких, поэтому процессы полимеризации ингибитора протекают не только в печени, но и в легких, что еще в большей степени снижает количество действующего ингибитора. Основная функция </a:t>
            </a:r>
            <a:r>
              <a:rPr lang="el-GR" dirty="0"/>
              <a:t>α1-</a:t>
            </a:r>
            <a:r>
              <a:rPr lang="ru-RU" dirty="0" err="1"/>
              <a:t>антитрипсина</a:t>
            </a:r>
            <a:r>
              <a:rPr lang="ru-RU" dirty="0"/>
              <a:t> – защита легких от действия </a:t>
            </a:r>
            <a:r>
              <a:rPr lang="ru-RU" dirty="0" err="1"/>
              <a:t>эластазы</a:t>
            </a:r>
            <a:r>
              <a:rPr lang="ru-RU" dirty="0"/>
              <a:t> нейтрофилов. Выраженный дефицит ингибитора приводит к раннему развитию эмфиземы легких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D16D22-836D-4E41-9B1A-9BF5E2ADF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90" y="3943350"/>
            <a:ext cx="7562850" cy="29146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AB095C-0A7B-4A11-99E4-1445610AC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7" r="53212" b="19440"/>
          <a:stretch/>
        </p:blipFill>
        <p:spPr>
          <a:xfrm>
            <a:off x="8095218" y="4091631"/>
            <a:ext cx="2735477" cy="276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7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E49EE-D8E7-405B-9ACC-6A126E9B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15"/>
            <a:ext cx="10515600" cy="821124"/>
          </a:xfrm>
        </p:spPr>
        <p:txBody>
          <a:bodyPr>
            <a:normAutofit fontScale="90000"/>
          </a:bodyPr>
          <a:lstStyle/>
          <a:p>
            <a:r>
              <a:rPr lang="ru-RU" sz="44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Амилоидоз – группа заболеваний, вызванных образованием агрегатов белков в тканях.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092EA14-DB33-4C6E-AF48-7946EFC4C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137113"/>
            <a:ext cx="2777534" cy="1853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65133C-C002-40BB-A33E-ED686AA5FFC6}"/>
              </a:ext>
            </a:extLst>
          </p:cNvPr>
          <p:cNvSpPr txBox="1"/>
          <p:nvPr/>
        </p:nvSpPr>
        <p:spPr>
          <a:xfrm>
            <a:off x="3352799" y="1227438"/>
            <a:ext cx="8443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Немецкий патолог Рудольф Вирхов 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(1821—1902) — выдающейся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немецкий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ученный 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патолог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, один из основоположников научной медицины. 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YS Text"/>
              </a:rPr>
              <a:t>Обнаружил внеклеточный материал, который он назвал амилоидом, считая, что этот материал по свойствам похож на крахмал. Через некоторое время была доказана белковая природа этого материала, но термин предложенный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Вирховым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, используют и сейчас.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95D21-F444-480C-A214-499B3447E44B}"/>
              </a:ext>
            </a:extLst>
          </p:cNvPr>
          <p:cNvSpPr txBox="1"/>
          <p:nvPr/>
        </p:nvSpPr>
        <p:spPr>
          <a:xfrm>
            <a:off x="304800" y="3258763"/>
            <a:ext cx="90286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1970 г. немецкий патолог Филипп Шварц описал форму старческого амилоидоза , которая проявляется в виде сочетанного поражения сердца, аорты, головного мозга и островков поджелудочной железы. Сейчас выделяют системный и локальный старческих амилоидоз.</a:t>
            </a:r>
          </a:p>
          <a:p>
            <a:r>
              <a:rPr lang="ru-RU" dirty="0"/>
              <a:t>	 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С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истемный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старческих амилоидоз (ССА) встречается чаще у мужчин. Предшественником белка фибрилл амилоида является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преальбумин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, который отличается по первичной структуре от обычного белка плазмы крови альбумина. При этом уровень альбумина в плазме снижается. При ССА поражаются в основном сердце и сосуды, что приводит по мере развития амилоидоза к сердечной недостаточности. </a:t>
            </a:r>
          </a:p>
          <a:p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Л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окальный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старческих амилоидоз характеризуется образованием амилоида в островковой части поджелудочной железы. Составными компонентами амилоида является натрийуретический фактор и аналог кальцитонина 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DED7C-1A25-4B2F-B62A-3D836D565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741" y="2984156"/>
            <a:ext cx="2166538" cy="34420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039FFB-9E80-4390-986A-568140EAE83D}"/>
              </a:ext>
            </a:extLst>
          </p:cNvPr>
          <p:cNvSpPr txBox="1"/>
          <p:nvPr/>
        </p:nvSpPr>
        <p:spPr>
          <a:xfrm>
            <a:off x="8954530" y="6387153"/>
            <a:ext cx="3378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19 июля 1894 — 1 декабря 1977</a:t>
            </a:r>
          </a:p>
        </p:txBody>
      </p:sp>
    </p:spTree>
    <p:extLst>
      <p:ext uri="{BB962C8B-B14F-4D97-AF65-F5344CB8AC3E}">
        <p14:creationId xmlns:p14="http://schemas.microsoft.com/office/powerpoint/2010/main" val="253391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29C3-F139-4032-9FE9-65F6A57C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735" y="175761"/>
            <a:ext cx="10515600" cy="549231"/>
          </a:xfrm>
        </p:spPr>
        <p:txBody>
          <a:bodyPr>
            <a:normAutofit fontScale="90000"/>
          </a:bodyPr>
          <a:lstStyle/>
          <a:p>
            <a:r>
              <a:rPr lang="ru-RU" dirty="0"/>
              <a:t>Амилоидоз. Признаки и симптомы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2BFC32-5EFA-4A2D-928A-CA111408D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06"/>
          <a:stretch/>
        </p:blipFill>
        <p:spPr>
          <a:xfrm>
            <a:off x="4069492" y="724992"/>
            <a:ext cx="5439685" cy="55395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B39504-9438-4BB2-808E-5EDD30D6F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885" y="1593126"/>
            <a:ext cx="2427450" cy="36717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8F6608-0A35-4548-A108-72E2A8763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9859"/>
            <a:ext cx="4473146" cy="405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30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20577</TotalTime>
  <Words>795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YS Text</vt:lpstr>
      <vt:lpstr>Тема Office</vt:lpstr>
      <vt:lpstr>Механизм формирования пространственной структуры белка. </vt:lpstr>
      <vt:lpstr>Презентация PowerPoint</vt:lpstr>
      <vt:lpstr>Шапероны – группа белков «теплового шока» (hsp)</vt:lpstr>
      <vt:lpstr>Презентация PowerPoint</vt:lpstr>
      <vt:lpstr>Замена аминокислот в функционально активных участках белков. Примеры замен (заболевания) и последствия. </vt:lpstr>
      <vt:lpstr>Замена аминокислот в функционально активных участках ингибиторов протеолиза. Примеры замен (заболевания). </vt:lpstr>
      <vt:lpstr>Замена аминокислот в функционально активных участках ингибиторов протеолиза. Примеры замен (заболевания). </vt:lpstr>
      <vt:lpstr>Амилоидоз – группа заболеваний, вызванных образованием агрегатов белков в тканях.</vt:lpstr>
      <vt:lpstr>Амилоидоз. Признаки и симптомы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ULIA</dc:creator>
  <cp:lastModifiedBy>ULIA</cp:lastModifiedBy>
  <cp:revision>31</cp:revision>
  <dcterms:created xsi:type="dcterms:W3CDTF">2025-02-02T06:43:15Z</dcterms:created>
  <dcterms:modified xsi:type="dcterms:W3CDTF">2025-02-16T13:40:52Z</dcterms:modified>
</cp:coreProperties>
</file>