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6" r:id="rId3"/>
    <p:sldId id="270" r:id="rId4"/>
    <p:sldId id="271" r:id="rId5"/>
    <p:sldId id="266" r:id="rId6"/>
    <p:sldId id="267" r:id="rId7"/>
    <p:sldId id="273" r:id="rId8"/>
    <p:sldId id="274" r:id="rId9"/>
    <p:sldId id="283" r:id="rId10"/>
    <p:sldId id="275" r:id="rId11"/>
    <p:sldId id="257" r:id="rId12"/>
    <p:sldId id="282" r:id="rId13"/>
    <p:sldId id="287" r:id="rId14"/>
    <p:sldId id="276" r:id="rId15"/>
    <p:sldId id="277" r:id="rId16"/>
    <p:sldId id="280" r:id="rId17"/>
    <p:sldId id="258" r:id="rId18"/>
    <p:sldId id="281" r:id="rId19"/>
    <p:sldId id="259" r:id="rId20"/>
    <p:sldId id="284" r:id="rId21"/>
    <p:sldId id="278" r:id="rId22"/>
    <p:sldId id="260" r:id="rId23"/>
    <p:sldId id="261" r:id="rId24"/>
    <p:sldId id="262" r:id="rId25"/>
    <p:sldId id="285" r:id="rId26"/>
    <p:sldId id="268" r:id="rId27"/>
    <p:sldId id="263" r:id="rId28"/>
    <p:sldId id="288" r:id="rId29"/>
    <p:sldId id="291" r:id="rId30"/>
    <p:sldId id="292" r:id="rId31"/>
    <p:sldId id="293" r:id="rId32"/>
    <p:sldId id="294" r:id="rId33"/>
    <p:sldId id="295" r:id="rId34"/>
    <p:sldId id="296" r:id="rId35"/>
    <p:sldId id="289" r:id="rId36"/>
    <p:sldId id="290" r:id="rId37"/>
    <p:sldId id="298" r:id="rId38"/>
    <p:sldId id="297" r:id="rId39"/>
    <p:sldId id="264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0%D0%BA%D0%B0%D0%B4%D0%B5%D0%BC%D0%B8%D1%87%D0%B5%D1%81%D0%BA%D0%B0%D1%8F_%D0%BC%D1%83%D0%B7%D1%8B%D0%BA%D0%B0_XX_%D0%B2%D0%B5%D0%BA%D0%B0#cite_note-_4ca1170b40470132-6" TargetMode="External"/><Relationship Id="rId13" Type="http://schemas.openxmlformats.org/officeDocument/2006/relationships/hyperlink" Target="https://ru.wikipedia.org/wiki/%D0%92%D0%B0%D1%80%D0%B5%D0%B7,_%D0%AD%D0%B4%D0%B3%D0%B0%D1%80" TargetMode="External"/><Relationship Id="rId3" Type="http://schemas.openxmlformats.org/officeDocument/2006/relationships/hyperlink" Target="https://ru.wikipedia.org/wiki/%D0%A1%D0%BF%D0%B5%D0%BA%D1%82%D1%80%D0%B0%D0%BB%D1%8C%D0%BD%D0%B0%D1%8F_%D0%BC%D1%83%D0%B7%D1%8B%D0%BA%D0%B0" TargetMode="External"/><Relationship Id="rId7" Type="http://schemas.openxmlformats.org/officeDocument/2006/relationships/hyperlink" Target="https://ru.wikipedia.org/wiki/%D0%90%D0%BA%D0%B0%D0%B4%D0%B5%D0%BC%D0%B8%D1%87%D0%B5%D1%81%D0%BA%D0%B0%D1%8F_%D0%BC%D1%83%D0%B7%D1%8B%D0%BA%D0%B0_XX_%D0%B2%D0%B5%D0%BA%D0%B0#cite_note-_3f3c382d221d4af5-5" TargetMode="External"/><Relationship Id="rId12" Type="http://schemas.openxmlformats.org/officeDocument/2006/relationships/hyperlink" Target="https://ru.wikipedia.org/wiki/%D0%9D%D0%BE%D0%BD%D0%BE,_%D0%9B%D1%83%D0%B8%D0%B4%D0%B6%D0%B8" TargetMode="External"/><Relationship Id="rId2" Type="http://schemas.openxmlformats.org/officeDocument/2006/relationships/hyperlink" Target="https://ru.wikipedia.org/wiki/%D0%9A%D0%B5%D0%B9%D0%B4%D0%B6,_%D0%94%D0%B6%D0%BE%D0%B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C%D1%8E%D1%80%D0%B0%D0%B9,_%D0%A2%D1%80%D0%B8%D1%81%D1%82%D0%B0%D0%BD" TargetMode="External"/><Relationship Id="rId11" Type="http://schemas.openxmlformats.org/officeDocument/2006/relationships/hyperlink" Target="https://ru.wikipedia.org/wiki/%D0%91%D1%8D%D0%B1%D0%B1%D0%B8%D1%82%D1%82,_%D0%9C%D0%B8%D0%BB%D1%82%D0%BE%D0%BD" TargetMode="External"/><Relationship Id="rId5" Type="http://schemas.openxmlformats.org/officeDocument/2006/relationships/hyperlink" Target="https://ru.wikipedia.org/wiki/%D0%93%D1%80%D0%B8%D0%B7%D0%B5,_%D0%96%D0%B5%D1%80%D0%B0%D1%80" TargetMode="External"/><Relationship Id="rId10" Type="http://schemas.openxmlformats.org/officeDocument/2006/relationships/hyperlink" Target="https://ru.wikipedia.org/wiki/%D0%91%D1%83%D0%BB%D0%B5%D0%B7,_%D0%9F%D1%8C%D0%B5%D1%80" TargetMode="External"/><Relationship Id="rId4" Type="http://schemas.openxmlformats.org/officeDocument/2006/relationships/hyperlink" Target="https://ru.wikipedia.org/wiki/%D0%A1%D0%BF%D0%B5%D0%BA%D1%82%D1%80" TargetMode="External"/><Relationship Id="rId9" Type="http://schemas.openxmlformats.org/officeDocument/2006/relationships/hyperlink" Target="https://ru.wikipedia.org/wiki/%D0%91%D0%B5%D1%80%D0%B8%D0%BE,_%D0%9B%D1%83%D1%87%D0%B0%D0%BD%D0%BE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История зарубежного музыкального искусства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553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культура античности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588169"/>
            <a:ext cx="10471929" cy="503722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государств, сформировавшихся с 3 тысячелетия до н. э. по 5 век нашей эры на территории Средиземноморского региона. В понимании современной науки термин «античность» — это история и культура Древней Греции и Древнего Рима от возникновения первых древнегреческих государств (конец 3-2 тысячелетия до н. э.) и до падения Римской империи и завоевания Рима варварскими племенами (5 век н. э.).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 античную культуру можно разделить на два этапа: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 Культура Древней Греции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 Культура Древнего Рима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80177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705555" y="1049868"/>
            <a:ext cx="10955865" cy="512515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Учение 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музыкальной эстетики и теории </a:t>
            </a: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музыки;</a:t>
            </a:r>
            <a:b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Рождение 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 </a:t>
            </a: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(трагедии 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«Персы», «Орестея» Эсхила, «Антигона», «Царь Эдип» Софокла, комедия «Лягушки» Аристофана и др</a:t>
            </a: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(лира, кифара, флейта, </a:t>
            </a: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авлос).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72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9250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946485"/>
            <a:ext cx="10327550" cy="5094878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известно, главной ценностью для греков была гармония, и музыка была одним из видов искусства, способного достигнуть гармонии.  В Др. Греции развитие науки о музыке выразилось в формировании двух концепций: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Концепция Аристотеля: «Музыка есть отражение нравственного состояния человека». Этот процесс предполагает следующее: отражая, музыка способна воздействовать на человека и гармонизировать его. 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Пифагорейское учение о музыке, согласно которому Космос – некий самоуправляющийся инструмент, по краям которого расположены 10 шаров, которые, резонируя, создают гармонию. Тем самым музыка, по мнению Пифагора,  изначально заложена в мире. 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384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090863"/>
            <a:ext cx="9717950" cy="4950499"/>
          </a:xfrm>
        </p:spPr>
        <p:txBody>
          <a:bodyPr>
            <a:no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Древние греки изобрели названия ладов и буквенную нотацию: обозначение ступеней музыкальных ладов определёнными буквами алфавита, разработали учение об интервалах.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Древнегреческий философ и математик Пифагор создал музыкальный строй, названный «пифагорейским», оказавшим огромное влияние на развитие европейской музыки. Пифагор утвердил музыку как точную науку, в основе которой лежит число.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34558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76463"/>
            <a:ext cx="10295466" cy="2133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Древнегреческая нотация. </a:t>
            </a:r>
            <a:br>
              <a:rPr lang="ru-RU" dirty="0" smtClean="0"/>
            </a:br>
            <a:r>
              <a:rPr lang="ru-RU" dirty="0" smtClean="0"/>
              <a:t>Верхняя </a:t>
            </a:r>
            <a:r>
              <a:rPr lang="ru-RU" dirty="0"/>
              <a:t>строка символов — так называемая вокальная нотация, нижняя — инструментальная (более древняя).</a:t>
            </a:r>
          </a:p>
        </p:txBody>
      </p:sp>
      <p:pic>
        <p:nvPicPr>
          <p:cNvPr id="1026" name="Picture 2" descr="http://konspekta.net/poisk-ruru/baza12/2691223273574.files/image003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495" y="2518611"/>
            <a:ext cx="9196705" cy="43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07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541867"/>
            <a:ext cx="8596668" cy="6773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68968"/>
            <a:ext cx="10584224" cy="7042485"/>
          </a:xfrm>
        </p:spPr>
      </p:pic>
    </p:spTree>
    <p:extLst>
      <p:ext uri="{BB962C8B-B14F-4D97-AF65-F5344CB8AC3E}">
        <p14:creationId xmlns:p14="http://schemas.microsoft.com/office/powerpoint/2010/main" val="16856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Этюд  в дорийском ладу </a:t>
            </a:r>
            <a:br>
              <a:rPr lang="ru-RU" dirty="0" smtClean="0"/>
            </a:br>
            <a:r>
              <a:rPr lang="ru-RU" dirty="0" smtClean="0"/>
              <a:t>(кифара, авлос).</a:t>
            </a:r>
            <a:endParaRPr lang="ru-RU" dirty="0"/>
          </a:p>
        </p:txBody>
      </p:sp>
      <p:pic>
        <p:nvPicPr>
          <p:cNvPr id="5" name="Petros Tabouris Ensemble - Этюд в дорийском ладу минорной системы (кифара, авлос) (www.hotplayer.ru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32338" y="3857625"/>
            <a:ext cx="487362" cy="487363"/>
          </a:xfrm>
        </p:spPr>
      </p:pic>
    </p:spTree>
    <p:extLst>
      <p:ext uri="{BB962C8B-B14F-4D97-AF65-F5344CB8AC3E}">
        <p14:creationId xmlns:p14="http://schemas.microsoft.com/office/powerpoint/2010/main" val="211429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6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9784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эпохи Средневековья (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VI по XIV века)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414587"/>
            <a:ext cx="8596668" cy="3626775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Духовная музыка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Средневековья. Основные жанры:  григорианский хорал, мотет,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кондукт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органум.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Светская музыка.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Народная музыка.</a:t>
            </a:r>
          </a:p>
        </p:txBody>
      </p:sp>
    </p:spTree>
    <p:extLst>
      <p:ext uri="{BB962C8B-B14F-4D97-AF65-F5344CB8AC3E}">
        <p14:creationId xmlns:p14="http://schemas.microsoft.com/office/powerpoint/2010/main" val="349577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79621"/>
          </a:xfrm>
        </p:spPr>
        <p:txBody>
          <a:bodyPr/>
          <a:lstStyle/>
          <a:p>
            <a:pPr algn="ctr"/>
            <a:r>
              <a:rPr lang="ru-RU" dirty="0" smtClean="0"/>
              <a:t>Григорианский хорал. Духовная.</a:t>
            </a:r>
            <a:endParaRPr lang="ru-RU" dirty="0"/>
          </a:p>
        </p:txBody>
      </p:sp>
      <p:pic>
        <p:nvPicPr>
          <p:cNvPr id="4" name="grigorianskij_horal_duhovnaa_(muzebra.net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32338" y="3857625"/>
            <a:ext cx="487362" cy="487363"/>
          </a:xfrm>
        </p:spPr>
      </p:pic>
    </p:spTree>
    <p:extLst>
      <p:ext uri="{BB962C8B-B14F-4D97-AF65-F5344CB8AC3E}">
        <p14:creationId xmlns:p14="http://schemas.microsoft.com/office/powerpoint/2010/main" val="134010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407761" cy="132080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/>
              <a:t>Музыкальная </a:t>
            </a:r>
            <a:r>
              <a:rPr lang="ru-RU" b="1" dirty="0"/>
              <a:t>культура эпохи </a:t>
            </a:r>
            <a:r>
              <a:rPr lang="ru-RU" b="1" dirty="0" smtClean="0"/>
              <a:t>Возрождения или Ренессанса (</a:t>
            </a:r>
            <a:r>
              <a:rPr lang="ru-RU" b="1" dirty="0"/>
              <a:t>XV-XVI века)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10006708" cy="38807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3000" dirty="0" smtClean="0"/>
              <a:t>музыкальные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жанры эпохи Ренессанса: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Месса 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Мадригал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Мотет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Шансон 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оперы («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Эвридика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Джулио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Каччинни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«Орфей» К. Монтеверди)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60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231298" cy="132080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Цель занятия: </a:t>
            </a:r>
            <a:r>
              <a:rPr lang="ru-RU" dirty="0">
                <a:solidFill>
                  <a:schemeClr val="tx1"/>
                </a:solidFill>
              </a:rPr>
              <a:t>рассмотреть периодизацию истории зарубежного музыкального искусства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10231298" cy="388077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lvl="0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понятия «музыкальное искусство»,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«музыкальный жанр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и «музыкальный стиль»; рассмотреть жанровую классификацию музыки.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Рассмотреть периодизацию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 зарубежного музыкального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42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780674"/>
          </a:xfrm>
        </p:spPr>
        <p:txBody>
          <a:bodyPr/>
          <a:lstStyle/>
          <a:p>
            <a:pPr algn="ctr"/>
            <a:r>
              <a:rPr lang="ru-RU" dirty="0" smtClean="0"/>
              <a:t>Особенности </a:t>
            </a:r>
            <a:r>
              <a:rPr lang="ru-RU" b="1" dirty="0" smtClean="0"/>
              <a:t>музыкальной культуры </a:t>
            </a:r>
            <a:r>
              <a:rPr lang="ru-RU" b="1" dirty="0"/>
              <a:t>эпохи Возрождения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860885"/>
            <a:ext cx="9910455" cy="4180478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светских жанров.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музицированию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роли инструментальной музыки, но с сохранением господства вокальной.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Расцвет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полифонии в духовной и светской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музыке (прямого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тождества между музыкальным Возрождением и Возрождением в целом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нет).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48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Мотет. Аве Мария.</a:t>
            </a:r>
            <a:endParaRPr lang="ru-RU" dirty="0"/>
          </a:p>
        </p:txBody>
      </p:sp>
      <p:pic>
        <p:nvPicPr>
          <p:cNvPr id="4" name="Мотет _Ave Maria_ для сопрано, альта и оркестра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32338" y="3857625"/>
            <a:ext cx="487362" cy="487363"/>
          </a:xfrm>
        </p:spPr>
      </p:pic>
    </p:spTree>
    <p:extLst>
      <p:ext uri="{BB962C8B-B14F-4D97-AF65-F5344CB8AC3E}">
        <p14:creationId xmlns:p14="http://schemas.microsoft.com/office/powerpoint/2010/main" val="29952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3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391719" cy="132080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XVII -  первой половины </a:t>
            </a:r>
            <a:r>
              <a:rPr lang="ru-RU" dirty="0" smtClean="0"/>
              <a:t>XVIII века)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/>
              <a:t>Эпоха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барокко в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музыке.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Жанры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 (опера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seria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(серьёзная) и опера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buffa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(комическая;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Италия)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Оратория, жанр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concerto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grosso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пассакалии, чакона, сюиты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партиты, прелюдии (токкаты, фантазии) и фуги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800" dirty="0" smtClean="0"/>
              <a:t>Творчество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Антонио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Лучо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Лучио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Вивальди, Иоганна Себастьяна Баха, Георга Фридриха Генделя.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14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345" y="561474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Музыкальная </a:t>
            </a:r>
            <a:r>
              <a:rPr lang="ru-RU" b="1" dirty="0"/>
              <a:t>культура второй половины XVIII </a:t>
            </a:r>
            <a:r>
              <a:rPr lang="ru-RU" b="1" dirty="0" smtClean="0"/>
              <a:t>века.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Эпоха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классицизма в музыке.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882274"/>
            <a:ext cx="10407761" cy="4446808"/>
          </a:xfrm>
        </p:spPr>
        <p:txBody>
          <a:bodyPr>
            <a:normAutofit fontScale="92500"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Соната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симфония, опера, концерт.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многочастной сонатно-симфонической формы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четырёхчастный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цикл), 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Типы камерных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ансамблей – трио, струнный квартет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</a:t>
            </a:r>
            <a:r>
              <a:rPr lang="ru-RU" sz="3000" dirty="0"/>
              <a:t>венских </a:t>
            </a:r>
            <a:r>
              <a:rPr lang="ru-RU" sz="3000" dirty="0" smtClean="0"/>
              <a:t>классиков: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Кристофа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Виллибальд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Глюка,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Франц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Йозефа Гайдна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(«отец симфонии и квартета»),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Вольфганга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Амадей Моцарт и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Людвига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ван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Бетховен. </a:t>
            </a:r>
          </a:p>
        </p:txBody>
      </p:sp>
    </p:spTree>
    <p:extLst>
      <p:ext uri="{BB962C8B-B14F-4D97-AF65-F5344CB8AC3E}">
        <p14:creationId xmlns:p14="http://schemas.microsoft.com/office/powerpoint/2010/main" val="255134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Особенности музыкального искусства XIX </a:t>
            </a:r>
            <a:r>
              <a:rPr lang="ru-RU" dirty="0" smtClean="0"/>
              <a:t>века.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Эпоха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930401"/>
            <a:ext cx="10199213" cy="4110962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Вокальная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инструментальная баллада.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Романтическая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опера, фортепианная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миниатюра: экспромт, музыкальный момент, мазурка, вальс, ноктюрн, «Песня без слов», этюд, пьесы с объявленной программой и др.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сочинения на основе синтеза искусств.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Одночастные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сонаты, одночастные концерты и симфонические поэмы,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пятичастная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симфония.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жанров народного творчества – песен, баллад, сказаний, легенд. </a:t>
            </a:r>
          </a:p>
        </p:txBody>
      </p:sp>
    </p:spTree>
    <p:extLst>
      <p:ext uri="{BB962C8B-B14F-4D97-AF65-F5344CB8AC3E}">
        <p14:creationId xmlns:p14="http://schemas.microsoft.com/office/powerpoint/2010/main" val="143727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Композиторы эпохи романтизма: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812759"/>
            <a:ext cx="10760687" cy="4228604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Франц Шуберт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Фредерик Шопен</a:t>
            </a:r>
          </a:p>
          <a:p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Иоганнес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Брамс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Рихард Штраус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Эдвард Григ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Роберт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Шуман</a:t>
            </a:r>
          </a:p>
          <a:p>
            <a:r>
              <a:rPr lang="ru-RU" sz="2800" dirty="0" smtClean="0"/>
              <a:t>Феликс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Мендельсон </a:t>
            </a:r>
          </a:p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Ференц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Лист</a:t>
            </a:r>
          </a:p>
        </p:txBody>
      </p:sp>
    </p:spTree>
    <p:extLst>
      <p:ext uri="{BB962C8B-B14F-4D97-AF65-F5344CB8AC3E}">
        <p14:creationId xmlns:p14="http://schemas.microsoft.com/office/powerpoint/2010/main" val="25722279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481262"/>
            <a:ext cx="9268771" cy="1010653"/>
          </a:xfrm>
        </p:spPr>
        <p:txBody>
          <a:bodyPr>
            <a:noAutofit/>
          </a:bodyPr>
          <a:lstStyle/>
          <a:p>
            <a:pPr algn="ctr"/>
            <a:r>
              <a:rPr lang="ru-RU" sz="4000" dirty="0"/>
              <a:t> Зарубежная опера </a:t>
            </a:r>
            <a:r>
              <a:rPr lang="ru-RU" sz="4000" dirty="0" smtClean="0"/>
              <a:t>в </a:t>
            </a:r>
            <a:r>
              <a:rPr lang="en-US" sz="4000" dirty="0" smtClean="0"/>
              <a:t>XIX </a:t>
            </a:r>
            <a:r>
              <a:rPr lang="ru-RU" sz="4000" dirty="0" smtClean="0"/>
              <a:t>в.</a:t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6275" y="1764632"/>
            <a:ext cx="10523830" cy="4257184"/>
          </a:xfrm>
        </p:spPr>
        <p:txBody>
          <a:bodyPr>
            <a:noAutofit/>
          </a:bodyPr>
          <a:lstStyle/>
          <a:p>
            <a:r>
              <a:rPr lang="ru-RU" sz="3600" dirty="0" smtClean="0"/>
              <a:t>Италия</a:t>
            </a:r>
            <a:r>
              <a:rPr lang="ru-RU" sz="3600" dirty="0"/>
              <a:t>: </a:t>
            </a:r>
            <a:r>
              <a:rPr lang="ru-RU" sz="3600" dirty="0" smtClean="0"/>
              <a:t>композиторы </a:t>
            </a:r>
            <a:r>
              <a:rPr lang="ru-RU" sz="3600" dirty="0" err="1"/>
              <a:t>Джоаккино</a:t>
            </a:r>
            <a:r>
              <a:rPr lang="ru-RU" sz="3600" dirty="0"/>
              <a:t> Россини, </a:t>
            </a:r>
            <a:r>
              <a:rPr lang="ru-RU" sz="3600" dirty="0" err="1"/>
              <a:t>Винченцо</a:t>
            </a:r>
            <a:r>
              <a:rPr lang="ru-RU" sz="3600" dirty="0"/>
              <a:t> Беллини, Гаэтано </a:t>
            </a:r>
            <a:r>
              <a:rPr lang="ru-RU" sz="3600" dirty="0" err="1"/>
              <a:t>Доницетти</a:t>
            </a:r>
            <a:r>
              <a:rPr lang="ru-RU" sz="3600" dirty="0"/>
              <a:t>,</a:t>
            </a:r>
            <a:r>
              <a:rPr lang="ru-RU" sz="3600" b="1" dirty="0">
                <a:solidFill>
                  <a:schemeClr val="tx2"/>
                </a:solidFill>
              </a:rPr>
              <a:t> Джузеппе Верди</a:t>
            </a:r>
            <a:r>
              <a:rPr lang="ru-RU" sz="3600" dirty="0">
                <a:solidFill>
                  <a:schemeClr val="tx2"/>
                </a:solidFill>
              </a:rPr>
              <a:t>,</a:t>
            </a:r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Джакомо</a:t>
            </a:r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Пуччини</a:t>
            </a:r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/>
              <a:t>Руджеро</a:t>
            </a:r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Леонковалло</a:t>
            </a:r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dirty="0" err="1" smtClean="0"/>
              <a:t>ьетро</a:t>
            </a:r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Масканьи</a:t>
            </a:r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3600" dirty="0"/>
              <a:t>Германия: </a:t>
            </a:r>
            <a:r>
              <a:rPr lang="ru-RU" sz="3600" dirty="0" smtClean="0"/>
              <a:t>Рихард Вагнер.</a:t>
            </a:r>
          </a:p>
          <a:p>
            <a:r>
              <a:rPr lang="ru-RU" sz="3600" dirty="0" smtClean="0"/>
              <a:t>Франция: Шарль </a:t>
            </a:r>
            <a:r>
              <a:rPr lang="ru-RU" sz="3600" dirty="0" err="1"/>
              <a:t>Гуно</a:t>
            </a:r>
            <a:r>
              <a:rPr lang="ru-RU" sz="3600" dirty="0"/>
              <a:t>, Жорж Бизе.</a:t>
            </a:r>
          </a:p>
          <a:p>
            <a:endParaRPr lang="ru-RU" sz="3600" dirty="0"/>
          </a:p>
          <a:p>
            <a:endParaRPr lang="ru-RU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/>
          </a:p>
          <a:p>
            <a:pPr marL="0" indent="0">
              <a:buNone/>
            </a:pP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83005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218172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Музыка </a:t>
            </a:r>
            <a:r>
              <a:rPr lang="ru-RU" dirty="0"/>
              <a:t>конца XIX – начала XX </a:t>
            </a:r>
            <a:r>
              <a:rPr lang="ru-RU" dirty="0" smtClean="0"/>
              <a:t>века.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40042"/>
            <a:ext cx="10568182" cy="4475747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импрессионизм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(от франц.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Impression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впечатление)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XIX – начале XX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века. Творчество Клода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Дебюсси,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Мориса Равеля.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экспрессионизм (от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лат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expression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выражение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(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Арнольда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Шёнберг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льбан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Берг,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Веберн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Неоклассицизм (И. Стравинский, П. Хиндемит)</a:t>
            </a:r>
          </a:p>
        </p:txBody>
      </p:sp>
    </p:spTree>
    <p:extLst>
      <p:ext uri="{BB962C8B-B14F-4D97-AF65-F5344CB8AC3E}">
        <p14:creationId xmlns:p14="http://schemas.microsoft.com/office/powerpoint/2010/main" val="277241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Музыка</a:t>
            </a:r>
            <a:r>
              <a:rPr lang="en-US" dirty="0" smtClean="0"/>
              <a:t> XX </a:t>
            </a:r>
            <a:r>
              <a:rPr lang="ru-RU" dirty="0" smtClean="0"/>
              <a:t>века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22401"/>
            <a:ext cx="8596668" cy="4618962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1910 - 1960 гг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ХХ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 - время, когда технологии изменили мир. Музыка как неотъемлемая часть человеческой жизни также претерпела глобальные изменения. Композиторы опрокинули многие музыкальные правила прошлого и нашли новые, смелые темы и новые способы их выражения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 кино.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Массовые песни.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1262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16089"/>
            <a:ext cx="8596668" cy="14675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 descr="https://lusana.ru/files/36732/653/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89" y="903112"/>
            <a:ext cx="8940801" cy="548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428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894"/>
          </a:xfrm>
        </p:spPr>
        <p:txBody>
          <a:bodyPr/>
          <a:lstStyle/>
          <a:p>
            <a:pPr algn="ctr"/>
            <a:r>
              <a:rPr lang="ru-RU" dirty="0"/>
              <a:t>Музыка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98494"/>
            <a:ext cx="10953192" cy="5459505"/>
          </a:xfrm>
        </p:spPr>
        <p:txBody>
          <a:bodyPr>
            <a:normAutofit/>
          </a:bodyPr>
          <a:lstStyle/>
          <a:p>
            <a:r>
              <a:rPr lang="ru-RU" dirty="0" smtClean="0"/>
              <a:t>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гр. – искусство муз) – вид искусства, отражающий действительность в звуковых художественных образах и активно воздействующий на психику человека.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Свойства: временная, звуковая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музыки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музыки (ее выразительные средства или ее музыкальный язык) – это мелодия, гармония, метр, ритм, лад, динамика,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тембр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т. д.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музыку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одноголосную (монодия) и многоголосную (полифония, гомофония).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Применяют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подразделение музыки на роды и виды, т. е.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жанры (исторически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сложившиеся разновидности музыкальных произведений, определяемые условиями их бытования (сочинения и исполнения) составом исполнителей, особенностями содержания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структуры).</a:t>
            </a:r>
          </a:p>
        </p:txBody>
      </p:sp>
    </p:spTree>
    <p:extLst>
      <p:ext uri="{BB962C8B-B14F-4D97-AF65-F5344CB8AC3E}">
        <p14:creationId xmlns:p14="http://schemas.microsoft.com/office/powerpoint/2010/main" val="221527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0" name="Picture 2" descr="https://lusana.ru/files/36732/653/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959556"/>
            <a:ext cx="8816622" cy="553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64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546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074" name="Picture 2" descr="https://lusana.ru/files/36732/653/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959556"/>
            <a:ext cx="8929510" cy="562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335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02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098" name="Picture 2" descr="https://lusana.ru/files/36732/653/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3" y="790222"/>
            <a:ext cx="8477955" cy="525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4488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5804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lusana.ru/files/36732/653/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016000"/>
            <a:ext cx="8596668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279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lusana.ru/files/36732/653/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26" y="2160588"/>
            <a:ext cx="5183186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2201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/>
              <a:t>Музыка 21 века.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320801"/>
            <a:ext cx="9697155" cy="5396088"/>
          </a:xfrm>
        </p:spPr>
        <p:txBody>
          <a:bodyPr>
            <a:noAutofit/>
          </a:bodyPr>
          <a:lstStyle/>
          <a:p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21-ом веке изменилась кардинально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Атрибутом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века стала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музыка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музыка состоит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звуков, которые образуются при использовании электронных технологий и электромеханических музыкальных инструментов. Примерами электромеханических музыкальных инструментов могут служить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теллармониум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орган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Хаммонда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электрогитара. Чистый электронный звук получают, применяя такие инструменты как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терменвокс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синтезатор и компьютер.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музыка прежде ассоциировалась только с западной академической музыкой, но это изменилось с появлением доступных по цене электронных синтезаторов в конце 60-х. Синтезаторы, благодаря своей умеренной стоимости, стали доступны не только крупным студиям звукозаписи, но так же и широкой публике. Это изменило образ популярной музыки — синтезаторы стали использовать многие рок и поп артисты. С этого момента электронная музыка стала привычной частью популярной культуры. Сегодня электронная музыка включает в себя большое количество различных стилей от экспериментальной академической музыки до популярной электронной танцевальной музыки.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754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2088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музыка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30489"/>
            <a:ext cx="8596668" cy="4810873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 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примеров ранней живой электронной музыки является 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Cartridge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Music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(1960) 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Кейдж, Джон"/>
              </a:rPr>
              <a:t>Джона Кейджа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Спектральная музыка"/>
              </a:rPr>
              <a:t>Спектральная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Спектральная музыка"/>
              </a:rPr>
              <a:t>музыка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основанная на изменении 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Спектр"/>
              </a:rPr>
              <a:t>звукового спектра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стала дальнейшим развитием электронной музыки; её пионерами были 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Гризе, Жерар"/>
              </a:rPr>
              <a:t>Жерар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 tooltip="Гризе, Жерар"/>
              </a:rPr>
              <a:t>Гризе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 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Мюрай, Тристан"/>
              </a:rPr>
              <a:t>Тристан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 tooltip="Мюрай, Тристан"/>
              </a:rPr>
              <a:t>Мюрай</a:t>
            </a:r>
            <a:r>
              <a:rPr lang="ru-RU" sz="3200" baseline="30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[5]</a:t>
            </a:r>
            <a:r>
              <a:rPr lang="ru-RU" sz="3200" baseline="30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[6]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Электроакустическую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музыку также создавали 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9" tooltip="Берио, Лучано"/>
              </a:rPr>
              <a:t>Лучано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9" tooltip="Берио, Лучано"/>
              </a:rPr>
              <a:t>Берио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 tooltip="Булез, Пьер"/>
              </a:rPr>
              <a:t>Пьер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0" tooltip="Булез, Пьер"/>
              </a:rPr>
              <a:t>Булез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 tooltip="Бэббитт, Милтон"/>
              </a:rPr>
              <a:t>Милтон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1" tooltip="Бэббитт, Милтон"/>
              </a:rPr>
              <a:t>Бэббитт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2" tooltip="Ноно, Луиджи"/>
              </a:rPr>
              <a:t>Луиджи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 tooltip="Ноно, Луиджи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2" tooltip="Ноно, Луиджи"/>
              </a:rPr>
              <a:t>Ноно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 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13" tooltip="Варез, Эдгар"/>
              </a:rPr>
              <a:t>Эдгар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3" tooltip="Варез, Эдгар"/>
              </a:rPr>
              <a:t>Варез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6237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2417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8194" name="Picture 2" descr="https://lusana.ru/files/36732/653/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3" y="1083734"/>
            <a:ext cx="8861777" cy="547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7803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160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170" name="Picture 2" descr="https://lusana.ru/files/36732/653/1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3" y="1016000"/>
            <a:ext cx="8760177" cy="562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8751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57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Музыкальный жанр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475875"/>
            <a:ext cx="10086919" cy="4565488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многозначное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понятие, связанное с происхождением, условиями исполнения и восприятием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музыки. Жанр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отражает взаимосвязь между внемузыкальными факторами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творчества (жизненное предназначение, связь со словом, танцем, другими искусствами) и его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 музыкальными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характеристиками (тип музыкальной формы, стиль).</a:t>
            </a:r>
          </a:p>
        </p:txBody>
      </p:sp>
    </p:spTree>
    <p:extLst>
      <p:ext uri="{BB962C8B-B14F-4D97-AF65-F5344CB8AC3E}">
        <p14:creationId xmlns:p14="http://schemas.microsoft.com/office/powerpoint/2010/main" val="421866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44774"/>
            <a:ext cx="8596668" cy="914400"/>
          </a:xfrm>
        </p:spPr>
        <p:txBody>
          <a:bodyPr/>
          <a:lstStyle/>
          <a:p>
            <a:r>
              <a:rPr lang="ru-RU" dirty="0" smtClean="0"/>
              <a:t>Классификация музыкальных жанров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152594"/>
              </p:ext>
            </p:extLst>
          </p:nvPr>
        </p:nvGraphicFramePr>
        <p:xfrm>
          <a:off x="449705" y="1079291"/>
          <a:ext cx="10178321" cy="5897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2773">
                  <a:extLst>
                    <a:ext uri="{9D8B030D-6E8A-4147-A177-3AD203B41FA5}">
                      <a16:colId xmlns:a16="http://schemas.microsoft.com/office/drawing/2014/main" val="3217336590"/>
                    </a:ext>
                  </a:extLst>
                </a:gridCol>
                <a:gridCol w="3487712">
                  <a:extLst>
                    <a:ext uri="{9D8B030D-6E8A-4147-A177-3AD203B41FA5}">
                      <a16:colId xmlns:a16="http://schemas.microsoft.com/office/drawing/2014/main" val="3555657168"/>
                    </a:ext>
                  </a:extLst>
                </a:gridCol>
                <a:gridCol w="3297836">
                  <a:extLst>
                    <a:ext uri="{9D8B030D-6E8A-4147-A177-3AD203B41FA5}">
                      <a16:colId xmlns:a16="http://schemas.microsoft.com/office/drawing/2014/main" val="3005264806"/>
                    </a:ext>
                  </a:extLst>
                </a:gridCol>
              </a:tblGrid>
              <a:tr h="1120890">
                <a:tc gridSpan="2"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Жанровые группы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Названия жанров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831922"/>
                  </a:ext>
                </a:extLst>
              </a:tr>
              <a:tr h="1619063">
                <a:tc rowSpan="2"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Инструментальные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симфонические  (для симфонического оркестра)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симфония, увертюра, концерт, симфоническая поэма, сюита, фантазия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978806"/>
                  </a:ext>
                </a:extLst>
              </a:tr>
              <a:tr h="2251772">
                <a:tc vMerge="1">
                  <a:txBody>
                    <a:bodyPr/>
                    <a:lstStyle/>
                    <a:p>
                      <a:endParaRPr lang="ru-RU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камерно-инструментальные (для инструментального ансамбля или одного инструмента) </a:t>
                      </a:r>
                    </a:p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соната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соната, трио, квартет, квинтет, рапсодия, скерцо, ноктюрн, прелюдия, этюд, экспромт, вальс, мазурка, полонез и т. д.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583818"/>
                  </a:ext>
                </a:extLst>
              </a:tr>
              <a:tr h="871803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Вокальные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хоровые и сольные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песни, хоры a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capella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(без сопровождения)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306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542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563881"/>
            <a:ext cx="8596668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806829"/>
              </p:ext>
            </p:extLst>
          </p:nvPr>
        </p:nvGraphicFramePr>
        <p:xfrm>
          <a:off x="677863" y="149901"/>
          <a:ext cx="9875211" cy="683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1737">
                  <a:extLst>
                    <a:ext uri="{9D8B030D-6E8A-4147-A177-3AD203B41FA5}">
                      <a16:colId xmlns:a16="http://schemas.microsoft.com/office/drawing/2014/main" val="2243382883"/>
                    </a:ext>
                  </a:extLst>
                </a:gridCol>
                <a:gridCol w="3291737">
                  <a:extLst>
                    <a:ext uri="{9D8B030D-6E8A-4147-A177-3AD203B41FA5}">
                      <a16:colId xmlns:a16="http://schemas.microsoft.com/office/drawing/2014/main" val="1226030366"/>
                    </a:ext>
                  </a:extLst>
                </a:gridCol>
                <a:gridCol w="3291737">
                  <a:extLst>
                    <a:ext uri="{9D8B030D-6E8A-4147-A177-3AD203B41FA5}">
                      <a16:colId xmlns:a16="http://schemas.microsoft.com/office/drawing/2014/main" val="3287181291"/>
                    </a:ext>
                  </a:extLst>
                </a:gridCol>
              </a:tblGrid>
              <a:tr h="2717396">
                <a:tc rowSpan="2"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Вокально-инструментальные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камерно-вокальные (для голоса или нескольких голосов с инструментальным сопровождением)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романс, песня, баллада, дуэт, ария, вокализ, вокальный цикл и т. д.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9910764"/>
                  </a:ext>
                </a:extLst>
              </a:tr>
              <a:tr h="166657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вокально-симфонические (для хора, солистов, оркестра)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кантата, оратория, месса, реквием, страсти (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пассионы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238489"/>
                  </a:ext>
                </a:extLst>
              </a:tr>
              <a:tr h="2450840">
                <a:tc gridSpan="2"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театральные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опера, балет, оперетта, мюзикл, музыкальная комедия, музыка к драматическому спектаклю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6466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91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Стиль в музыке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4088" y="1357325"/>
            <a:ext cx="10116627" cy="4571150"/>
          </a:xfrm>
        </p:spPr>
        <p:txBody>
          <a:bodyPr>
            <a:normAutofit fontScale="25000" lnSpcReduction="20000"/>
          </a:bodyPr>
          <a:lstStyle/>
          <a:p>
            <a:pPr>
              <a:buFontTx/>
              <a:buChar char="-"/>
            </a:pP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совокупность музыкальных средств, отражающих оригинальную манеру написания или исполнения музыки; </a:t>
            </a:r>
          </a:p>
          <a:p>
            <a:pPr>
              <a:buFontTx/>
              <a:buChar char="-"/>
            </a:pP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 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музыки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выражают художественный и 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идейный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 времени, эпохи, жанра, используя совокупность элементов и приемов: риторики, аранжировки, мелодии, полифонии, гармонии и 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инструментов).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9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Барокко («причудливый, странный»)</a:t>
            </a:r>
          </a:p>
          <a:p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Классицизм </a:t>
            </a:r>
          </a:p>
          <a:p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</a:t>
            </a:r>
          </a:p>
          <a:p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Импрессионизм</a:t>
            </a:r>
          </a:p>
          <a:p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Реализм</a:t>
            </a:r>
          </a:p>
          <a:p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Экспрессионизм</a:t>
            </a: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91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311508" cy="914400"/>
          </a:xfrm>
        </p:spPr>
        <p:txBody>
          <a:bodyPr/>
          <a:lstStyle/>
          <a:p>
            <a:pPr algn="ctr"/>
            <a:r>
              <a:rPr lang="ru-RU" dirty="0" smtClean="0"/>
              <a:t>Основные эпохи истории зарубежной музыки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668379"/>
            <a:ext cx="9541487" cy="4924926"/>
          </a:xfrm>
        </p:spPr>
        <p:txBody>
          <a:bodyPr>
            <a:normAutofit fontScale="25000" lnSpcReduction="20000"/>
          </a:bodyPr>
          <a:lstStyle/>
          <a:p>
            <a:pPr fontAlgn="ctr"/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Античная музыкальная </a:t>
            </a: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</a:t>
            </a:r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 </a:t>
            </a:r>
            <a:r>
              <a:rPr lang="ru-RU" sz="9600" dirty="0" smtClean="0"/>
              <a:t>3 </a:t>
            </a:r>
            <a:r>
              <a:rPr lang="ru-RU" sz="9600" dirty="0"/>
              <a:t>тысячелетия до н. э. по 5 век нашей эры </a:t>
            </a:r>
            <a:r>
              <a:rPr lang="ru-RU" sz="9600" dirty="0" smtClean="0"/>
              <a:t>)</a:t>
            </a:r>
          </a:p>
          <a:p>
            <a:pPr fontAlgn="ctr"/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Средневековье  (476—1400</a:t>
            </a: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fontAlgn="ctr"/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Ренессанс (</a:t>
            </a: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1400—1600)</a:t>
            </a:r>
          </a:p>
          <a:p>
            <a:pPr fontAlgn="ctr"/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Барокко  (</a:t>
            </a: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1600—1750)</a:t>
            </a:r>
          </a:p>
          <a:p>
            <a:pPr fontAlgn="ctr"/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Классицизм (</a:t>
            </a: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1750—1820)</a:t>
            </a:r>
          </a:p>
          <a:p>
            <a:pPr fontAlgn="ctr"/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  (</a:t>
            </a: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1820—1900)</a:t>
            </a:r>
          </a:p>
          <a:p>
            <a:pPr fontAlgn="ctr"/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Модернизм  (</a:t>
            </a: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1890—1930)</a:t>
            </a:r>
          </a:p>
          <a:p>
            <a:pPr fontAlgn="ctr"/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 </a:t>
            </a:r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век  (</a:t>
            </a: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1901—2000)</a:t>
            </a:r>
          </a:p>
          <a:p>
            <a:pPr fontAlgn="ctr"/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XXI </a:t>
            </a:r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век  (</a:t>
            </a: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2001 — н. в</a:t>
            </a:r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49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320842"/>
            <a:ext cx="11129656" cy="6336631"/>
          </a:xfrm>
        </p:spPr>
        <p:txBody>
          <a:bodyPr>
            <a:normAutofit fontScale="62500" lnSpcReduction="20000"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Доисторической, или примитивной, принято обозначать устную музыкальную традицию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Термин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«доисторическая» обычно применим к музыкальной традиции древних европейских народов, а в отношении музыки представителей остальных континентов используются другие термины – фольклорная, традиционная, народная.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музыкальные звуки – это подражания человека голосам животных и птиц во время охоты. И первый в истории музыкальный инструмент – это человеческий голос. Усилием голосовых связок человек уже тогда мог виртуозно воспроизводить звуки в широком диапазоне: от пения экзотических птиц и стрекота насекомых до рыка дикого зверя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культура каждого народа обладает специфическими чертами, которые проявляются прежде всего в народной музыке. На основе народного творчества в соответствии с закономерностями эволюции общества развивается профессиональная музыка, возникают и сменяют друг друга различные школы, художественные направления, стили, в которых по-разному осуществляется отображение духовной жизни людей. </a:t>
            </a: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179583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1049</TotalTime>
  <Words>1558</Words>
  <Application>Microsoft Office PowerPoint</Application>
  <PresentationFormat>Широкоэкранный</PresentationFormat>
  <Paragraphs>133</Paragraphs>
  <Slides>39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Arial</vt:lpstr>
      <vt:lpstr>Symbol</vt:lpstr>
      <vt:lpstr>Times New Roman</vt:lpstr>
      <vt:lpstr>Trebuchet MS</vt:lpstr>
      <vt:lpstr>Wingdings 3</vt:lpstr>
      <vt:lpstr>Аспект</vt:lpstr>
      <vt:lpstr>История зарубежного музыкального искусства </vt:lpstr>
      <vt:lpstr>Цель занятия: рассмотреть периодизацию истории зарубежного музыкального искусства </vt:lpstr>
      <vt:lpstr>Музыка</vt:lpstr>
      <vt:lpstr>Музыкальный жанр</vt:lpstr>
      <vt:lpstr>Классификация музыкальных жанров</vt:lpstr>
      <vt:lpstr>Презентация PowerPoint</vt:lpstr>
      <vt:lpstr>Стиль в музыке </vt:lpstr>
      <vt:lpstr>Основные эпохи истории зарубежной музыки</vt:lpstr>
      <vt:lpstr>Презентация PowerPoint</vt:lpstr>
      <vt:lpstr>Музыкальная культура античности</vt:lpstr>
      <vt:lpstr>- Учение о музыкальной эстетики и теории музыки; - Рождение театра (трагедии «Персы», «Орестея» Эсхила, «Антигона», «Царь Эдип» Софокла, комедия «Лягушки» Аристофана и др.); - Музыкальные инструменты (лира, кифара, флейта, авлос).     </vt:lpstr>
      <vt:lpstr>Презентация PowerPoint</vt:lpstr>
      <vt:lpstr>Презентация PowerPoint</vt:lpstr>
      <vt:lpstr>Древнегреческая нотация.  Верхняя строка символов — так называемая вокальная нотация, нижняя — инструментальная (более древняя).</vt:lpstr>
      <vt:lpstr>Презентация PowerPoint</vt:lpstr>
      <vt:lpstr>Этюд  в дорийском ладу  (кифара, авлос).</vt:lpstr>
      <vt:lpstr>Музыкальная культура эпохи Средневековья (с VI по XIV века) </vt:lpstr>
      <vt:lpstr>Григорианский хорал. Духовная.</vt:lpstr>
      <vt:lpstr>Музыкальная культура эпохи Возрождения или Ренессанса (XV-XVI века)</vt:lpstr>
      <vt:lpstr>Особенности музыкальной культуры эпохи Возрождения </vt:lpstr>
      <vt:lpstr>Мотет. Аве Мария.</vt:lpstr>
      <vt:lpstr>Музыкальная культура XVII -  первой половины XVIII века) </vt:lpstr>
      <vt:lpstr>Музыкальная культура второй половины XVIII века. Эпоха классицизма в музыке.  </vt:lpstr>
      <vt:lpstr>Особенности музыкального искусства XIX века. Эпоха романтизма . </vt:lpstr>
      <vt:lpstr>Композиторы эпохи романтизма:</vt:lpstr>
      <vt:lpstr> Зарубежная опера в XIX в. </vt:lpstr>
      <vt:lpstr>Музыка конца XIX – начала XX века.  </vt:lpstr>
      <vt:lpstr>Музыка XX века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Музыка 21 века. </vt:lpstr>
      <vt:lpstr>Электронная музыка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музыкального искусства</dc:title>
  <dc:creator>Dorzho</dc:creator>
  <cp:lastModifiedBy>Dorzho</cp:lastModifiedBy>
  <cp:revision>110</cp:revision>
  <dcterms:created xsi:type="dcterms:W3CDTF">2020-11-17T00:57:56Z</dcterms:created>
  <dcterms:modified xsi:type="dcterms:W3CDTF">2023-11-03T07:18:50Z</dcterms:modified>
</cp:coreProperties>
</file>