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57511-A566-4EFD-9EA4-E6FBF7440A0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38F82-2259-46F5-BC2E-AEB1FC0B4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Слабое развитие мышц спины</a:t>
            </a:r>
            <a:r>
              <a:rPr lang="ru-RU" baseline="0" dirty="0" smtClean="0"/>
              <a:t> приводит к тому, что у человека плечи сведены вперед, спина «круглая», грудь впалая, голова опущена. Необходимо в данном случае укрепление мышц спины. При слабых мышцах груди – спина плоская, плечи сведены назад, живот выпячен вперед. Необходимо исправлять осанку, включая упражнение на грудь и живот. Укреплять в целом все мышцы туловища, т.е. формировать мышечный корсет позвоночника,  поддерживающий осанку.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Нефиксированный, например при укорочении одной ноги)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Неструктурные сколиозы считают функциональными, т.е при определенных условиях их можно устранить.</a:t>
            </a:r>
          </a:p>
          <a:p>
            <a:r>
              <a:rPr lang="ru-RU" dirty="0" smtClean="0"/>
              <a:t>Структурные сколиозы</a:t>
            </a:r>
            <a:r>
              <a:rPr lang="ru-RU" baseline="0" dirty="0" smtClean="0"/>
              <a:t> сопровождаются появлением переднего и/или заднего реберных горбов, деформирующих грудную клетку (</a:t>
            </a:r>
            <a:r>
              <a:rPr lang="ru-RU" baseline="0" dirty="0" err="1" smtClean="0"/>
              <a:t>кифосколиоза</a:t>
            </a:r>
            <a:r>
              <a:rPr lang="ru-RU" baseline="0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Постель жесткая, под матрац деревянный щит, полноценное питание,</a:t>
            </a:r>
            <a:r>
              <a:rPr lang="ru-RU" baseline="0" dirty="0" smtClean="0"/>
              <a:t> витаминизация, прогулки на свежем воздухе, подвижные игры, нормализация массы тела. Стул и стол соответствуют росту. Контроль за правильностью сидения за столом.  Источник света.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Постель жесткая, под матрац деревянный щит, полноценное питание,</a:t>
            </a:r>
            <a:r>
              <a:rPr lang="ru-RU" baseline="0" dirty="0" smtClean="0"/>
              <a:t> витаминизация, прогулки на свежем воздухе, подвижные игры, нормализация массы тела. Стул и стол соответствуют росту. Контроль за правильностью сидения за столом.  </a:t>
            </a:r>
            <a:r>
              <a:rPr lang="ru-RU" baseline="0" smtClean="0"/>
              <a:t>Источник света.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Мышцы, выпрямляющие позвоночник, грудные мышцы, косые мышцы живота, квадратные мышцы поясницы, подвздошно-поясничные мышцы и др. Эти мышцы у детей слабые. При круглой спине слабые мышцы спины, при плосковогнутой – мышцы брюшного пресса и груди, при сколиозе – мышцы на стороне выпуклости дуги. Используются</a:t>
            </a:r>
            <a:r>
              <a:rPr lang="ru-RU" baseline="0" dirty="0" smtClean="0"/>
              <a:t> упражнения асимметричные и симметричные.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Уменьшается статическая нагрузка на позвоночник, освобождает хрящевые межпозвоночные диски от постоянного сдавливания их позвонками, разгружается костно-связочный аппарат позвоночника, при переходе из вертикального положения в горизонтальное уменьшается искривление, что облегчает коррекцию позвоночника. Поднимание головы из воды для выполнения вдоха обеспечивает разгибание</a:t>
            </a:r>
            <a:r>
              <a:rPr lang="ru-RU" baseline="0" dirty="0" smtClean="0"/>
              <a:t> грудного отдела позвоночника, тяговые гребковые усилия руками, направленные вдоль продольной оси тела укрепляет мышцы туловища.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Основной стиль плавания для лечения деформаций является брасс на груди с удлиненной паузой</a:t>
            </a:r>
            <a:r>
              <a:rPr lang="ru-RU" baseline="0" dirty="0" smtClean="0"/>
              <a:t> скольжения, во время которой позвоночник максимально вытягивается, а мышцы туловища статически напряжены. При этом плечевой пояс располагается параллельно движению, движения рук и ног симметричны и выполняются в одной плоскости.</a:t>
            </a:r>
          </a:p>
          <a:p>
            <a:r>
              <a:rPr lang="ru-RU" baseline="0" dirty="0" smtClean="0"/>
              <a:t>При </a:t>
            </a:r>
            <a:r>
              <a:rPr lang="ru-RU" baseline="0" dirty="0" err="1" smtClean="0"/>
              <a:t>кифосколиозах</a:t>
            </a:r>
            <a:r>
              <a:rPr lang="ru-RU" baseline="0" dirty="0" smtClean="0"/>
              <a:t> рекомендуется брасс на спине, а при </a:t>
            </a:r>
            <a:r>
              <a:rPr lang="ru-RU" baseline="0" dirty="0" err="1" smtClean="0"/>
              <a:t>сколиотической</a:t>
            </a:r>
            <a:r>
              <a:rPr lang="ru-RU" baseline="0" dirty="0" smtClean="0"/>
              <a:t> осанке и сколиозах </a:t>
            </a:r>
            <a:r>
              <a:rPr lang="en-US" baseline="0" dirty="0" smtClean="0"/>
              <a:t>I</a:t>
            </a:r>
            <a:r>
              <a:rPr lang="ru-RU" baseline="0" dirty="0" smtClean="0"/>
              <a:t> и </a:t>
            </a:r>
            <a:r>
              <a:rPr lang="en-US" baseline="0" dirty="0" smtClean="0"/>
              <a:t>II </a:t>
            </a:r>
            <a:r>
              <a:rPr lang="ru-RU" baseline="0" dirty="0" smtClean="0"/>
              <a:t>степеней  - плавание кролем на груди и на спине, скольжение на груди и спине с симметричным и асимметричным положением рук.</a:t>
            </a:r>
          </a:p>
          <a:p>
            <a:r>
              <a:rPr lang="ru-RU" baseline="0" dirty="0" smtClean="0"/>
              <a:t>При нефиксированных сколиозах – асимметричные брасс и кроль. При </a:t>
            </a:r>
            <a:r>
              <a:rPr lang="en-US" baseline="0" dirty="0" smtClean="0"/>
              <a:t>III </a:t>
            </a:r>
            <a:r>
              <a:rPr lang="ru-RU" baseline="0" dirty="0" smtClean="0"/>
              <a:t>и </a:t>
            </a:r>
            <a:r>
              <a:rPr lang="en-US" baseline="0" dirty="0" smtClean="0"/>
              <a:t>IV</a:t>
            </a:r>
            <a:r>
              <a:rPr lang="ru-RU" baseline="0" dirty="0" smtClean="0"/>
              <a:t> степенях сколиоза – улучшение общего состояния организма, рекомендуется плавание брассом на груди, скольжение, больным с фиксированным сколиозом – специальные комплексы симметричных упражнений. Осторожно назначают скоростное </a:t>
            </a:r>
            <a:r>
              <a:rPr lang="ru-RU" baseline="0" dirty="0" err="1" smtClean="0"/>
              <a:t>проплывание</a:t>
            </a:r>
            <a:r>
              <a:rPr lang="ru-RU" baseline="0" dirty="0" smtClean="0"/>
              <a:t> отрезков, дозированное ныряние в длину. При </a:t>
            </a:r>
            <a:r>
              <a:rPr lang="en-US" baseline="0" dirty="0" smtClean="0"/>
              <a:t>S</a:t>
            </a:r>
            <a:r>
              <a:rPr lang="ru-RU" baseline="0" dirty="0" smtClean="0"/>
              <a:t>-образном сколиозе всех степеней показаны асимметричный брасс, кроль.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38F82-2259-46F5-BC2E-AEB1FC0B46EF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9483-CE72-47C8-96E4-3349A4114E9C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0A1F-0582-48AD-939D-EE1D27967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Методика ЛФК в ортопедии и травматологии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ЛФК при деформациях опорно-двигательного аппарата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осмотре сбоку: слегка приподнята грудная клетка, подтянут живот, нижние конечности выпрямлены, физиологические изгибы позвоночника умеренно выражены.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Осанка зависит от:</a:t>
            </a:r>
          </a:p>
          <a:p>
            <a:pPr>
              <a:buFontTx/>
              <a:buChar char="-"/>
            </a:pPr>
            <a:r>
              <a:rPr lang="ru-RU" dirty="0" smtClean="0"/>
              <a:t>Силы мышц, поддерживающих положение позвоночника (разгибатели спины, широчайшая, трапециевидная и </a:t>
            </a:r>
            <a:r>
              <a:rPr lang="ru-RU" dirty="0" err="1" smtClean="0"/>
              <a:t>др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 smtClean="0"/>
              <a:t>Симметрии развития мышц;</a:t>
            </a:r>
          </a:p>
          <a:p>
            <a:pPr>
              <a:buFontTx/>
              <a:buChar char="-"/>
            </a:pPr>
            <a:r>
              <a:rPr lang="ru-RU" dirty="0" smtClean="0"/>
              <a:t>Состояния мышц на передней и задней частях туловища, с одной стороны, и на левой и правой половинах туловища – с другой.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Отклонения от нормальной осанки называются ее дефектами;</a:t>
            </a:r>
          </a:p>
          <a:p>
            <a:r>
              <a:rPr lang="ru-RU" dirty="0" smtClean="0"/>
              <a:t>Нарушения осанки могут быть в сагиттальной и фронтальной плоскостях.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нарушений осанки в сагиттальной плоскости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200" y="1640681"/>
            <a:ext cx="61976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осанки в сагиттальной плоскости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Сутулость (круглая спина). Возникает при увеличении шейного лордоза и при одновременном уплощении поясничного кифоза. При этом сводятся </a:t>
            </a:r>
            <a:r>
              <a:rPr lang="ru-RU" dirty="0" err="1" smtClean="0"/>
              <a:t>надплечья</a:t>
            </a:r>
            <a:r>
              <a:rPr lang="ru-RU" dirty="0" smtClean="0"/>
              <a:t>, живот и голова опускается. </a:t>
            </a:r>
          </a:p>
          <a:p>
            <a:r>
              <a:rPr lang="ru-RU" dirty="0" smtClean="0"/>
              <a:t>Кругло-вогнутая спина возникает, когда увеличиваются все изгибы позвоночника. </a:t>
            </a:r>
          </a:p>
          <a:p>
            <a:r>
              <a:rPr lang="ru-RU" dirty="0" smtClean="0"/>
              <a:t>Плоско-вогнутая спина формируется при сочетании увеличения поясничного лордоза и сглаживания грудного кифоза .</a:t>
            </a:r>
          </a:p>
          <a:p>
            <a:r>
              <a:rPr lang="ru-RU" dirty="0" smtClean="0"/>
              <a:t>Плоская спина постепенно формируется, когда сглаживаются все кифозы и лордозы позвоночника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осанки во фронтальной плоскости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Сколиозы – это нарушение осанки во фронтальной плоскости, или боковым искривлением позвоночника.</a:t>
            </a:r>
          </a:p>
          <a:p>
            <a:r>
              <a:rPr lang="ru-RU" dirty="0" smtClean="0"/>
              <a:t>Начальные явления сколиоза обнаруживаются в раннем детстве, в возрасте 10-15 лет наиболее выражен у 40% обследованных.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сколиоза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Осмотр (асимметричность </a:t>
            </a:r>
            <a:r>
              <a:rPr lang="ru-RU" dirty="0" err="1" smtClean="0"/>
              <a:t>надплечий</a:t>
            </a:r>
            <a:r>
              <a:rPr lang="ru-RU" dirty="0" smtClean="0"/>
              <a:t>, разный уровень углов лопаток, </a:t>
            </a:r>
            <a:r>
              <a:rPr lang="ru-RU" dirty="0" err="1" smtClean="0"/>
              <a:t>подъягодичных</a:t>
            </a:r>
            <a:r>
              <a:rPr lang="ru-RU" dirty="0" smtClean="0"/>
              <a:t> складок, грудных сосков, по волнистой линии остистых отростков, различий в треугольниках талии и др.)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сколиозов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 локализации изгиба:</a:t>
            </a:r>
          </a:p>
          <a:p>
            <a:pPr>
              <a:buFontTx/>
              <a:buChar char="-"/>
            </a:pPr>
            <a:r>
              <a:rPr lang="ru-RU" dirty="0" smtClean="0"/>
              <a:t>шейный;</a:t>
            </a:r>
          </a:p>
          <a:p>
            <a:pPr>
              <a:buFontTx/>
              <a:buChar char="-"/>
            </a:pPr>
            <a:r>
              <a:rPr lang="ru-RU" dirty="0" smtClean="0"/>
              <a:t>Грудной;</a:t>
            </a:r>
          </a:p>
          <a:p>
            <a:pPr>
              <a:buFontTx/>
              <a:buChar char="-"/>
            </a:pPr>
            <a:r>
              <a:rPr lang="ru-RU" dirty="0" smtClean="0"/>
              <a:t>Поясничный.</a:t>
            </a:r>
          </a:p>
          <a:p>
            <a:r>
              <a:rPr lang="ru-RU" dirty="0" smtClean="0"/>
              <a:t>По выпуклой стороне искривления:</a:t>
            </a:r>
          </a:p>
          <a:p>
            <a:pPr>
              <a:buNone/>
            </a:pPr>
            <a:r>
              <a:rPr lang="ru-RU" dirty="0" smtClean="0"/>
              <a:t>-правосторонний (выпуклость  первичной дуги искривления обращена вправо);</a:t>
            </a:r>
          </a:p>
          <a:p>
            <a:pPr>
              <a:buNone/>
            </a:pPr>
            <a:r>
              <a:rPr lang="ru-RU" dirty="0" smtClean="0"/>
              <a:t>-левосторонний (если она обращена влево)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сколиозов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Шейно-грудной (или </a:t>
            </a:r>
            <a:r>
              <a:rPr lang="ru-RU" dirty="0" err="1" smtClean="0"/>
              <a:t>верхнегрудной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Грудной;</a:t>
            </a:r>
          </a:p>
          <a:p>
            <a:r>
              <a:rPr lang="ru-RU" dirty="0" err="1" smtClean="0"/>
              <a:t>Груднопоясничный</a:t>
            </a:r>
            <a:r>
              <a:rPr lang="ru-RU" dirty="0" smtClean="0"/>
              <a:t> (или </a:t>
            </a:r>
            <a:r>
              <a:rPr lang="ru-RU" dirty="0" err="1" smtClean="0"/>
              <a:t>нижнегрудной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Поясничный;</a:t>
            </a:r>
          </a:p>
          <a:p>
            <a:r>
              <a:rPr lang="ru-RU" dirty="0" smtClean="0"/>
              <a:t>Комбинированный, или </a:t>
            </a:r>
            <a:r>
              <a:rPr lang="en-US" dirty="0" smtClean="0"/>
              <a:t>S</a:t>
            </a:r>
            <a:r>
              <a:rPr lang="ru-RU" dirty="0" smtClean="0"/>
              <a:t>-образный.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сколиозов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628800"/>
            <a:ext cx="51125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Сколиоз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717032"/>
            <a:ext cx="230425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Сложный </a:t>
            </a:r>
          </a:p>
          <a:p>
            <a:pPr algn="ctr"/>
            <a:r>
              <a:rPr lang="ru-RU" dirty="0" smtClean="0"/>
              <a:t>(несколько дуг  искривления в  разные стороны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717032"/>
            <a:ext cx="2232248" cy="1850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Простой 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ли частичный</a:t>
            </a:r>
          </a:p>
          <a:p>
            <a:pPr algn="ctr"/>
            <a:r>
              <a:rPr lang="ru-RU" dirty="0" smtClean="0"/>
              <a:t>(с одной боковой  дугой искривления)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3645024"/>
            <a:ext cx="1634480" cy="1922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Тотальный (искривление захватывает весь позвоночник)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83968" y="299695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67744" y="2924944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300192" y="299695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Деформации 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Деформации ОДА – это  группа нарушений,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выражающихся в изменении нормальной конфигурации костей или костных образований.</a:t>
            </a:r>
          </a:p>
          <a:p>
            <a:r>
              <a:rPr lang="ru-RU" dirty="0" smtClean="0"/>
              <a:t>Распространенность деформации ОДА составляет 18-40% всех детей школьного возраста. Чаще встречаются деформации позвоночника и костей стопы.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сколиозов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844824"/>
            <a:ext cx="40324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Сколиоз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131840" y="29969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12160" y="3068960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221088"/>
            <a:ext cx="30746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Фиксированный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4293096"/>
            <a:ext cx="32403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Нефиксированный</a:t>
            </a:r>
          </a:p>
          <a:p>
            <a:pPr algn="ctr"/>
            <a:r>
              <a:rPr lang="ru-RU" dirty="0" smtClean="0"/>
              <a:t>(исчезающий в горизонтальном положении)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Одновременно со сколиозом наблюдается и его </a:t>
            </a:r>
            <a:r>
              <a:rPr lang="ru-RU" dirty="0" err="1" smtClean="0"/>
              <a:t>торсия</a:t>
            </a:r>
            <a:r>
              <a:rPr lang="ru-RU" dirty="0" smtClean="0"/>
              <a:t>, т.е. скручивание, поворот позвоночника вокруг вертикальной оси. Причем тела позвонков обращены в выпуклую сторону, а остистые отростки – в вогнутую. </a:t>
            </a:r>
            <a:r>
              <a:rPr lang="ru-RU" dirty="0" err="1" smtClean="0"/>
              <a:t>Торсия</a:t>
            </a:r>
            <a:r>
              <a:rPr lang="ru-RU" dirty="0" smtClean="0"/>
              <a:t> ведет к деформации грудной клетки и ее асимметрии, при этом внутренние органы сжимаются и смещаются.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сколиозов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зависимости от выраженности дуги искривления позвоночника выделяют: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ru-RU" dirty="0" smtClean="0"/>
              <a:t>степень            - дуга искривления до 10;</a:t>
            </a:r>
          </a:p>
          <a:p>
            <a:pPr>
              <a:buNone/>
            </a:pPr>
            <a:r>
              <a:rPr lang="en-US" dirty="0" smtClean="0"/>
              <a:t>II </a:t>
            </a:r>
            <a:r>
              <a:rPr lang="ru-RU" dirty="0" smtClean="0"/>
              <a:t>степень           - до 30;</a:t>
            </a:r>
          </a:p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степень          - до 60;</a:t>
            </a:r>
          </a:p>
          <a:p>
            <a:pPr>
              <a:buNone/>
            </a:pPr>
            <a:r>
              <a:rPr lang="en-US" dirty="0" smtClean="0"/>
              <a:t>IV </a:t>
            </a:r>
            <a:r>
              <a:rPr lang="ru-RU" dirty="0" smtClean="0"/>
              <a:t>степень          - 60 и более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зависимости от анатомических особенностей и степени бокового искривления различают две группы сколиозов:</a:t>
            </a:r>
          </a:p>
          <a:p>
            <a:pPr>
              <a:buFontTx/>
              <a:buChar char="-"/>
            </a:pPr>
            <a:r>
              <a:rPr lang="ru-RU" dirty="0" smtClean="0"/>
              <a:t>неструктурные, или простые (функциональные);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труктурные, или сложные.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Сколиозы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II</a:t>
            </a:r>
            <a:r>
              <a:rPr lang="ru-RU" dirty="0" smtClean="0"/>
              <a:t> степеней относят к неструктурным, с простым боковым отклонением позвоночника. Не имеет структурных, грубых анатомических изменений позвонков и позвоночника, нет фиксированной ротации позвоночника.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ru-RU" dirty="0" smtClean="0"/>
              <a:t>Структурный сколиоз – чаще это сколиоз </a:t>
            </a:r>
            <a:r>
              <a:rPr lang="en-US" dirty="0" smtClean="0"/>
              <a:t>III </a:t>
            </a:r>
            <a:r>
              <a:rPr lang="ru-RU" dirty="0" smtClean="0"/>
              <a:t>и </a:t>
            </a:r>
            <a:r>
              <a:rPr lang="en-US" dirty="0" smtClean="0"/>
              <a:t>IV </a:t>
            </a:r>
            <a:r>
              <a:rPr lang="ru-RU" dirty="0" smtClean="0"/>
              <a:t>степенями, с типичным сложным искривлением позвоночника. Искривления в 3-х плоскостях: фронтальной, горизонтальной и сагиттальной. Структурная деформация сочетает изменения  формы и структуры в позвонках и смежных с ними тканях.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Сколиотическая</a:t>
            </a:r>
            <a:r>
              <a:rPr lang="ru-RU" dirty="0" smtClean="0"/>
              <a:t> болезнь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Сколиозы высоких степеней называются </a:t>
            </a:r>
            <a:r>
              <a:rPr lang="ru-RU" dirty="0" err="1" smtClean="0"/>
              <a:t>сколиотической</a:t>
            </a:r>
            <a:r>
              <a:rPr lang="ru-RU" dirty="0" smtClean="0"/>
              <a:t> болезнью,  у данных людей наблюдается  слабое физическое развитие, недостаточное развитие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и дыхательной систем, нарушение пищеварительного аппарата, сниженный иммунитет.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 сколиозов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Различают сколиозы:</a:t>
            </a:r>
          </a:p>
          <a:p>
            <a:pPr>
              <a:buFontTx/>
              <a:buChar char="-"/>
            </a:pPr>
            <a:r>
              <a:rPr lang="ru-RU" dirty="0" smtClean="0"/>
              <a:t>Врожденные (23% случаев), в основе лежат различные деформации позвонков (недоразвитие, клиновидная форма позвонков, добавочные позвонки и др.);</a:t>
            </a:r>
          </a:p>
          <a:p>
            <a:pPr>
              <a:buFontTx/>
              <a:buChar char="-"/>
            </a:pPr>
            <a:r>
              <a:rPr lang="ru-RU" dirty="0" smtClean="0"/>
              <a:t>Приобретенные (ревматические, рахитические, паралитические, привычные или статические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 сколиозов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Нарушения осанки (у детей астенического телосложения, физически слабо развитых и ведущих малоподвижный образ жизни);</a:t>
            </a:r>
            <a:endParaRPr lang="ru-RU" dirty="0"/>
          </a:p>
          <a:p>
            <a:r>
              <a:rPr lang="ru-RU" dirty="0" smtClean="0"/>
              <a:t>Неправильная осанка приводит к развитию ранних дегенеративных изменений в межпозвоночных дисках (остеохондроза позвоночника);</a:t>
            </a:r>
          </a:p>
          <a:p>
            <a:r>
              <a:rPr lang="ru-RU" dirty="0" smtClean="0"/>
              <a:t>Нарушение функционирования органов грудной клетки и </a:t>
            </a:r>
            <a:r>
              <a:rPr lang="ru-RU" smtClean="0"/>
              <a:t>брюшной полости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Давление на межпозвоночные диски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Положение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% от  положения</a:t>
                      </a:r>
                      <a:r>
                        <a:rPr lang="ru-RU" baseline="0" dirty="0" smtClean="0"/>
                        <a:t> стоя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Лежа на спине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Лежа на боку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Стоя с наклоном вперед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Стоя с наклоном вперед, в руках вес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Сидя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Сидя с наклоном вперед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Сидя с наклоном вперед, в руках вес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Профилактика деформаций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Включает два основных положения: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Тренировка всех мышц туловища, что помогает сформировать мышечный корсет позвоночника, благодаря которому и поддерживается осанка.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Воспитание привычки к правильному поддержанию длительных статических поз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Причины деформации ОДА:</a:t>
            </a:r>
          </a:p>
          <a:p>
            <a:r>
              <a:rPr lang="ru-RU" dirty="0" smtClean="0"/>
              <a:t>гипокинезия;</a:t>
            </a:r>
          </a:p>
          <a:p>
            <a:r>
              <a:rPr lang="ru-RU" dirty="0" smtClean="0"/>
              <a:t>неправильное поведение человека в повседневной жизни.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Тренировка мышц туловища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Мышцы плечевого пояса (дельтовидные),</a:t>
            </a:r>
          </a:p>
          <a:p>
            <a:r>
              <a:rPr lang="ru-RU" dirty="0" smtClean="0"/>
              <a:t>Мышцы спины (трапециевидные и широчайшая);</a:t>
            </a:r>
          </a:p>
          <a:p>
            <a:r>
              <a:rPr lang="ru-RU" dirty="0" smtClean="0"/>
              <a:t>Мышцы груди (грудные);</a:t>
            </a:r>
          </a:p>
          <a:p>
            <a:r>
              <a:rPr lang="ru-RU" dirty="0" smtClean="0"/>
              <a:t>Мышцы живота (прямые, внутренние и наружные косые);</a:t>
            </a:r>
          </a:p>
          <a:p>
            <a:r>
              <a:rPr lang="ru-RU" dirty="0" smtClean="0"/>
              <a:t>Мышцы поясницы, ягодиц и бедер.</a:t>
            </a:r>
          </a:p>
          <a:p>
            <a:pPr>
              <a:buNone/>
            </a:pPr>
            <a:r>
              <a:rPr lang="ru-RU" dirty="0" smtClean="0"/>
              <a:t>    Для тренировки используют упражнения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скоростно-силового характера, способствующие воспитанию силы и силовой выносливости. Данные упражнения позволяют исправить недостатки фигуры и лучше владеть телом. Выполняют упражнения в процессе утренней зарядки, специальных упражнений и отдельных упражнений в различное время дневного режима.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деформаций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Лечение зависит от возраста человека, типа и степени деформации.</a:t>
            </a:r>
          </a:p>
          <a:p>
            <a:pPr>
              <a:buNone/>
            </a:pPr>
            <a:r>
              <a:rPr lang="ru-RU" dirty="0" smtClean="0"/>
              <a:t>    Деформации в сагиттальной плоскости и детские сколиозы</a:t>
            </a:r>
            <a:r>
              <a:rPr lang="en-US" dirty="0" smtClean="0"/>
              <a:t> I </a:t>
            </a:r>
            <a:r>
              <a:rPr lang="ru-RU" dirty="0" smtClean="0"/>
              <a:t>и </a:t>
            </a:r>
            <a:r>
              <a:rPr lang="en-US" dirty="0" smtClean="0"/>
              <a:t>II </a:t>
            </a:r>
            <a:r>
              <a:rPr lang="ru-RU" dirty="0" smtClean="0"/>
              <a:t>степени  лечатся с помощью ФУ. При </a:t>
            </a:r>
            <a:r>
              <a:rPr lang="en-US" dirty="0" smtClean="0"/>
              <a:t>III </a:t>
            </a:r>
            <a:r>
              <a:rPr lang="ru-RU" dirty="0" smtClean="0"/>
              <a:t>и </a:t>
            </a:r>
            <a:r>
              <a:rPr lang="en-US" dirty="0" smtClean="0"/>
              <a:t>IV</a:t>
            </a:r>
            <a:r>
              <a:rPr lang="ru-RU" dirty="0" smtClean="0"/>
              <a:t> степени сколиозов рекомендуют ношение корсетов при длительном поддержании вынужденной позы при условии тренировки мышц, поддерживающих правильную осанку.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деформаций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Консервативное лечение проводят в специальных школах-интернатах для детей с </a:t>
            </a:r>
            <a:r>
              <a:rPr lang="en-US" dirty="0" smtClean="0"/>
              <a:t>III</a:t>
            </a:r>
            <a:r>
              <a:rPr lang="ru-RU" dirty="0" smtClean="0"/>
              <a:t> и </a:t>
            </a:r>
            <a:r>
              <a:rPr lang="en-US" dirty="0" smtClean="0"/>
              <a:t>IV </a:t>
            </a:r>
            <a:r>
              <a:rPr lang="ru-RU" dirty="0" smtClean="0"/>
              <a:t>степенями сколиоза в рамках круглосуточного лечебного режима. </a:t>
            </a:r>
          </a:p>
          <a:p>
            <a:pPr>
              <a:buNone/>
            </a:pPr>
            <a:r>
              <a:rPr lang="ru-RU" dirty="0" smtClean="0"/>
              <a:t>    Ведущим средством консервативного лечения деформаций позвоночника является ЛФК. ФУ оказывают стабилизирующее влияние на позвоночник, укрепляя мышцы туловища, корригирующее воздействие на деформацию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деформаций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улучшает осанку, функцию внешнего дыхания, оказывает общеукрепляющее действие. Эффективность влияния ЛФК выше на начальных формах сколиоза, и показана на всех этапах развития сколиоза.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ЛФК при деформациях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общеобразовательных учреждениях обучающиеся, имеющиеся выраженные нарушения осанки в сагиттальной плоскости, а также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II</a:t>
            </a:r>
            <a:r>
              <a:rPr lang="ru-RU" dirty="0" smtClean="0"/>
              <a:t> степени сколиоза, занимаются ЛФК в специальной медицинской группе. Дети со сколиозом </a:t>
            </a:r>
            <a:r>
              <a:rPr lang="en-US" dirty="0" smtClean="0"/>
              <a:t>III </a:t>
            </a:r>
            <a:r>
              <a:rPr lang="ru-RU" dirty="0" smtClean="0"/>
              <a:t>и </a:t>
            </a:r>
            <a:r>
              <a:rPr lang="en-US" dirty="0" smtClean="0"/>
              <a:t>IV </a:t>
            </a:r>
            <a:r>
              <a:rPr lang="ru-RU" dirty="0" smtClean="0"/>
              <a:t>степени сколиоза в группах ЛФК непосредственно в медицинских учреждениях (в подростковых кабинетах, кабинетах врачебного контроля, в специальных санаториях).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ЛФК при деформациях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Устранение (при низких степенях) или стабилизация (при высоких степенях) деформации;</a:t>
            </a:r>
          </a:p>
          <a:p>
            <a:pPr marL="514350" indent="-514350">
              <a:buAutoNum type="arabicParenR"/>
            </a:pPr>
            <a:r>
              <a:rPr lang="ru-RU" dirty="0" smtClean="0"/>
              <a:t>Формирование мышечного корсета туловища с достижением функциональной симметрии мышц передней и задней, правой и левой частей корсета;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Воспитание навыка правильной осанки и закрепление навыков правильного повседневного поведения при длительном поддержании вынужденных поз;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Общее укрепление организма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деформациях позвоночника в ЛФК противопоказаны:</a:t>
            </a:r>
          </a:p>
          <a:p>
            <a:pPr>
              <a:buFontTx/>
              <a:buChar char="-"/>
            </a:pPr>
            <a:r>
              <a:rPr lang="ru-RU" dirty="0" smtClean="0"/>
              <a:t>ИП с жесткой нагрузкой на позвоночник, особенно сидя;</a:t>
            </a:r>
          </a:p>
          <a:p>
            <a:pPr>
              <a:buFontTx/>
              <a:buChar char="-"/>
            </a:pPr>
            <a:r>
              <a:rPr lang="ru-RU" dirty="0" smtClean="0"/>
              <a:t>ФУ с сотрясениями, оказывающие чрезмерное давление на позвоночник – прыжки, соскоки, длительный бег на жесткой поверхности;</a:t>
            </a:r>
          </a:p>
          <a:p>
            <a:pPr>
              <a:buFontTx/>
              <a:buChar char="-"/>
            </a:pPr>
            <a:r>
              <a:rPr lang="ru-RU" dirty="0" smtClean="0"/>
              <a:t>ФУ, увеличивающие гибкость позвоночника и приводящие к его </a:t>
            </a:r>
            <a:r>
              <a:rPr lang="ru-RU" dirty="0" err="1" smtClean="0"/>
              <a:t>перерастяжению</a:t>
            </a:r>
            <a:r>
              <a:rPr lang="ru-RU" dirty="0" smtClean="0"/>
              <a:t> (пассивные висы)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Показаны </a:t>
            </a:r>
            <a:r>
              <a:rPr lang="ru-RU" dirty="0" smtClean="0"/>
              <a:t>ФУ при деформациях позвоночника  на начальных этапах ЛФК ИП с разгрузкой позвоночника (лежа, стоя без статических нагрузок, упражнения в воде, чистые и смешанные висы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Комплекс средств ЛФК, применяемых при консервативной терапии деформаций позвоночника, включает: ЛГ, массаж, коррекция положением, элементы игр и др.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Рекомендуется снижать статическую нагрузку на позвоночник в повседневной жизни. Рекомендуют плавание в воде (полная разгрузка позвоночника и облегчается выполнение упражнений).</a:t>
            </a:r>
          </a:p>
          <a:p>
            <a:r>
              <a:rPr lang="ru-RU" dirty="0" smtClean="0"/>
              <a:t>Формы организации ЛФК – групповые занятия, индивидуальные процедуры и в виде индивидуальных занятий выполняемых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деформаций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зависимости от происхождения выделяют следующие виды:</a:t>
            </a:r>
          </a:p>
          <a:p>
            <a:pPr>
              <a:buFontTx/>
              <a:buChar char="-"/>
            </a:pPr>
            <a:r>
              <a:rPr lang="ru-RU" dirty="0" smtClean="0"/>
              <a:t>Врожденные (наличие клиновидного позвонка, отсутствие или наличие лишнего ребра, неправильное развитие костей стопы и </a:t>
            </a:r>
            <a:r>
              <a:rPr lang="ru-RU" dirty="0" err="1" smtClean="0"/>
              <a:t>др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 smtClean="0"/>
              <a:t>Рахитические, последствия перенесенного рахита на определенном этапе развития, в период усиленного роста костей;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Коррекция деформации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Коррекция деформации позвоночника с помощью ФУ:</a:t>
            </a:r>
          </a:p>
          <a:p>
            <a:pPr>
              <a:buFontTx/>
              <a:buChar char="-"/>
            </a:pPr>
            <a:r>
              <a:rPr lang="ru-RU" dirty="0" smtClean="0"/>
              <a:t>пассивные средства коррекции (вытяжение позвоночника, лечение положением под влиянием силы тяжести тела или отдельных частей тела, специальные отягощения);</a:t>
            </a:r>
          </a:p>
          <a:p>
            <a:pPr>
              <a:buFontTx/>
              <a:buChar char="-"/>
            </a:pPr>
            <a:r>
              <a:rPr lang="ru-RU" dirty="0" smtClean="0"/>
              <a:t>Активные средства коррекции (укрепление основных мышц, поддерживающих позвоночник).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Укрепление мышц происходит через воспитание их силы (использование </a:t>
            </a:r>
            <a:r>
              <a:rPr lang="ru-RU" dirty="0" err="1" smtClean="0"/>
              <a:t>околопредельных</a:t>
            </a:r>
            <a:r>
              <a:rPr lang="ru-RU" dirty="0" smtClean="0"/>
              <a:t> силовых нагрузок и достижение состояния выраженного утомления работающих мышц). 70-80% от максимально возможной для этих мышц величины.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Воспитание навыка правильной осанки – поддержание правильных поз в повседневном поведении (в сидении, ходьбе, переносе тяжестей и т.д.). Рекомендуются ФУ перед зеркалом или у стены, с удержанием легкого веса на голове, ходьба по узкой опоре, балансирование, со взаимной коррекцией и др.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Общее укрепление организма детей с деформациями ОДА – упражнения на выносливость, например занятия лыжами, плаванием, утренняя зарядка и закаливание.</a:t>
            </a:r>
          </a:p>
          <a:p>
            <a:r>
              <a:rPr lang="ru-RU" dirty="0" smtClean="0"/>
              <a:t>Лечебное плавание – эффект «</a:t>
            </a:r>
            <a:r>
              <a:rPr lang="ru-RU" dirty="0" err="1" smtClean="0"/>
              <a:t>гидроневесомости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Формируют правильную осанку, помогают избавиться от сутулости, уменьшают искривления позвоночника во фронтальной плоскости, уменьшают увеличенные кифоз и лордоз.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Общее укрепление организма – улучшается функция внешнего дыхания, насыщение крови кислородом, улучшается сократительная способность сердца, является мерой первичной и вторичной профилактики сердечно-легочной недостаточности при деформациях, тренировка терморегуляции и иммунитета, совершенствование </a:t>
            </a:r>
            <a:r>
              <a:rPr lang="ru-RU" dirty="0" err="1" smtClean="0"/>
              <a:t>возбудительно-тормозных</a:t>
            </a:r>
            <a:r>
              <a:rPr lang="ru-RU" dirty="0" smtClean="0"/>
              <a:t> процессов ЦНС.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при проведении занятий плаванием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Подбор упражнений и стиля плавания строго индивидуальный;</a:t>
            </a:r>
          </a:p>
          <a:p>
            <a:r>
              <a:rPr lang="ru-RU" dirty="0" smtClean="0"/>
              <a:t>Постановка правильного дыхания;</a:t>
            </a:r>
          </a:p>
          <a:p>
            <a:r>
              <a:rPr lang="ru-RU" dirty="0" smtClean="0"/>
              <a:t>При подборе ИП и корригирующих упражнений необходимо учитывать тип деформации, степень искривления, изменения позвоночника, состояние мышечной системы и уровень физической подготовленности, наличие сопутствующих заболеваний других органов;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при проведении занятий плаванием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Предварительно осваивать элементы каждого упражнения на суше;</a:t>
            </a:r>
          </a:p>
          <a:p>
            <a:r>
              <a:rPr lang="ru-RU" dirty="0" smtClean="0"/>
              <a:t>Исключать упражнения, вращающие позвоночник с колебаниями вокруг продольной оси тела;</a:t>
            </a:r>
          </a:p>
          <a:p>
            <a:r>
              <a:rPr lang="ru-RU" dirty="0" smtClean="0"/>
              <a:t>Обеспечивать контроль за строгой стабилизацией позвоночника в положении коррекции;</a:t>
            </a:r>
          </a:p>
          <a:p>
            <a:r>
              <a:rPr lang="ru-RU" dirty="0" smtClean="0"/>
              <a:t>Добиваться увеличения фазы скольжения с </a:t>
            </a:r>
            <a:r>
              <a:rPr lang="ru-RU" dirty="0" err="1" smtClean="0"/>
              <a:t>самовытяжением</a:t>
            </a:r>
            <a:r>
              <a:rPr lang="ru-RU" dirty="0" smtClean="0"/>
              <a:t> позвоночника.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занятий ЛФК при деформациях позвоночника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Малогрупповой</a:t>
            </a:r>
            <a:r>
              <a:rPr lang="ru-RU" dirty="0" smtClean="0"/>
              <a:t> метод;</a:t>
            </a:r>
          </a:p>
          <a:p>
            <a:r>
              <a:rPr lang="ru-RU" dirty="0" smtClean="0"/>
              <a:t>Индивидуальный метод</a:t>
            </a:r>
          </a:p>
          <a:p>
            <a:r>
              <a:rPr lang="ru-RU" dirty="0" smtClean="0"/>
              <a:t>Формирование групп по возрасту, полу;</a:t>
            </a:r>
          </a:p>
          <a:p>
            <a:r>
              <a:rPr lang="ru-RU" dirty="0" smtClean="0"/>
              <a:t>Курс лечения – год при 3-4-х занятиях в неделю и обязательные ежедневные самостоятельные занятия (комплексы ФУ) до завершения роста костей и стабилизации деформации. 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эффективности занятий ЛФК при нарушениях осанки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оценки эффективности занятий ЛФК используют тесты:</a:t>
            </a:r>
          </a:p>
          <a:p>
            <a:pPr marL="514350" indent="-514350">
              <a:buAutoNum type="arabicPeriod"/>
            </a:pPr>
            <a:r>
              <a:rPr lang="ru-RU" dirty="0" smtClean="0"/>
              <a:t>Удержание ног под углом 45 в положении лежа на спине. Время удержания определяется по секундомеру.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Удержание туловища на вису в положении лежа на животе. Верхняя часть туловища (до гребней подвздошных костей) находится на вису, руки на поясе, ноги фиксируются исследователем. Время удержания туловища на вису определяется </a:t>
            </a:r>
            <a:r>
              <a:rPr lang="ru-RU" smtClean="0"/>
              <a:t>по секундомеру.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деформаций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Травматические – последствия перенесенной травмы и неправильного сращения костных отломков;</a:t>
            </a:r>
          </a:p>
          <a:p>
            <a:r>
              <a:rPr lang="ru-RU" dirty="0" smtClean="0"/>
              <a:t>Статические, обусловленные слабостью и функциональной асимметрией мышц, поддерживающих скелет позвоночника или стопы, и длительным поддержанием неправильной позы. Встречается в 95% случаях деформации ОДА.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деформаций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преобладающим деформациям костных образований их подразделяют на: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арушения осанки, связанные с изменениями в конфигурации позвоночника;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арушения свода стопы.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ЛФК при дефектах осанки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Позвоночный столб – основная ось туловища человека.</a:t>
            </a:r>
          </a:p>
          <a:p>
            <a:r>
              <a:rPr lang="ru-RU" dirty="0" smtClean="0"/>
              <a:t>Позвоночный столб – подвижное сочленение позвонков, соединенных межпозвонковыми хрящами, суставами, связками и мышцами.</a:t>
            </a:r>
          </a:p>
          <a:p>
            <a:r>
              <a:rPr lang="ru-RU" dirty="0" smtClean="0"/>
              <a:t>Взаимодействие этих структур обеспечивают позвоночнику прочность, упругость, подвижность и переносимость вертикальных, статических и динамических нагрузок.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Физиологические изгибы позвоночника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0" y="2085181"/>
            <a:ext cx="4445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Осанка – привычная поза непринужденно стоящего человека.</a:t>
            </a:r>
          </a:p>
          <a:p>
            <a:pPr>
              <a:buNone/>
            </a:pPr>
            <a:r>
              <a:rPr lang="ru-RU" dirty="0" smtClean="0"/>
              <a:t>   Правильная осанка – голова поддерживает вертикальное положение, подбородок слегка приподнят, шейно-плечевые углы одинаковы, плечи на одном уровне, слегка опущены и разведены, грудная клетка симметрична относительно средней линии, соски на одном уровне; симметричен живот, лопатки прижаты к туловищу на равном расстоянии от позвоночного столба, симметричны треугольники талии.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2387</Words>
  <Application>Microsoft Office PowerPoint</Application>
  <PresentationFormat>Экран (4:3)</PresentationFormat>
  <Paragraphs>201</Paragraphs>
  <Slides>48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Методика ЛФК в ортопедии и травматологии</vt:lpstr>
      <vt:lpstr>Деформации ОДА</vt:lpstr>
      <vt:lpstr>Слайд 3</vt:lpstr>
      <vt:lpstr>Классификация деформаций</vt:lpstr>
      <vt:lpstr>Классификация деформаций</vt:lpstr>
      <vt:lpstr>Классификация деформаций</vt:lpstr>
      <vt:lpstr>ЛФК при дефектах осанки</vt:lpstr>
      <vt:lpstr>Физиологические изгибы позвоночника</vt:lpstr>
      <vt:lpstr>Осанка</vt:lpstr>
      <vt:lpstr>Осанка</vt:lpstr>
      <vt:lpstr>Осанка</vt:lpstr>
      <vt:lpstr>Осанка</vt:lpstr>
      <vt:lpstr>Виды нарушений осанки в сагиттальной плоскости</vt:lpstr>
      <vt:lpstr>Нарушения осанки в сагиттальной плоскости</vt:lpstr>
      <vt:lpstr>Нарушения осанки во фронтальной плоскости</vt:lpstr>
      <vt:lpstr>Диагностика сколиоза</vt:lpstr>
      <vt:lpstr>Классификация сколиозов</vt:lpstr>
      <vt:lpstr>Типы сколиозов</vt:lpstr>
      <vt:lpstr>Виды сколиозов</vt:lpstr>
      <vt:lpstr>Виды сколиозов</vt:lpstr>
      <vt:lpstr>Слайд 21</vt:lpstr>
      <vt:lpstr>Классификация сколиозов</vt:lpstr>
      <vt:lpstr>Слайд 23</vt:lpstr>
      <vt:lpstr>Слайд 24</vt:lpstr>
      <vt:lpstr>Сколиотическая болезнь</vt:lpstr>
      <vt:lpstr>Этиология сколиозов</vt:lpstr>
      <vt:lpstr>Этиология сколиозов </vt:lpstr>
      <vt:lpstr>Давление на межпозвоночные диски</vt:lpstr>
      <vt:lpstr>Профилактика деформаций позвоночника</vt:lpstr>
      <vt:lpstr>Тренировка мышц туловища</vt:lpstr>
      <vt:lpstr>Слайд 31</vt:lpstr>
      <vt:lpstr>Лечение деформаций позвоночника</vt:lpstr>
      <vt:lpstr>Лечение деформаций позвоночника</vt:lpstr>
      <vt:lpstr>Лечение деформаций позвоночника</vt:lpstr>
      <vt:lpstr>ЛФК при деформациях позвоночника</vt:lpstr>
      <vt:lpstr>Задачи ЛФК при деформациях позвоночника</vt:lpstr>
      <vt:lpstr>Противопоказания</vt:lpstr>
      <vt:lpstr>Слайд 38</vt:lpstr>
      <vt:lpstr>Слайд 39</vt:lpstr>
      <vt:lpstr>Коррекция деформации позвоночника</vt:lpstr>
      <vt:lpstr>Слайд 41</vt:lpstr>
      <vt:lpstr>Слайд 42</vt:lpstr>
      <vt:lpstr>Слайд 43</vt:lpstr>
      <vt:lpstr>Слайд 44</vt:lpstr>
      <vt:lpstr>Требования при проведении занятий плаванием</vt:lpstr>
      <vt:lpstr>Требования при проведении занятий плаванием</vt:lpstr>
      <vt:lpstr>Организация занятий ЛФК при деформациях позвоночника</vt:lpstr>
      <vt:lpstr>Оценка эффективности занятий ЛФК при нарушениях осанки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ЛФК в ортопедии и травматологии</dc:title>
  <dc:creator>Дина</dc:creator>
  <cp:lastModifiedBy>Дина</cp:lastModifiedBy>
  <cp:revision>46</cp:revision>
  <dcterms:created xsi:type="dcterms:W3CDTF">2016-01-14T08:01:44Z</dcterms:created>
  <dcterms:modified xsi:type="dcterms:W3CDTF">2016-01-31T04:46:16Z</dcterms:modified>
</cp:coreProperties>
</file>