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8" r:id="rId3"/>
    <p:sldId id="270" r:id="rId4"/>
    <p:sldId id="271" r:id="rId5"/>
    <p:sldId id="272" r:id="rId6"/>
    <p:sldId id="260" r:id="rId7"/>
    <p:sldId id="259" r:id="rId8"/>
    <p:sldId id="258" r:id="rId9"/>
    <p:sldId id="265" r:id="rId10"/>
    <p:sldId id="261" r:id="rId11"/>
    <p:sldId id="266" r:id="rId12"/>
    <p:sldId id="267" r:id="rId13"/>
    <p:sldId id="262" r:id="rId14"/>
    <p:sldId id="264" r:id="rId15"/>
    <p:sldId id="263" r:id="rId16"/>
    <p:sldId id="25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86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81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812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12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17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63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253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47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87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13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3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ubbl.us" TargetMode="External"/><Relationship Id="rId2" Type="http://schemas.openxmlformats.org/officeDocument/2006/relationships/hyperlink" Target="https://www.mindmeister.com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mind.net/download/win/" TargetMode="External"/><Relationship Id="rId5" Type="http://schemas.openxmlformats.org/officeDocument/2006/relationships/hyperlink" Target="http://thinkbuzan.com/products/imindmap/" TargetMode="External"/><Relationship Id="rId4" Type="http://schemas.openxmlformats.org/officeDocument/2006/relationships/hyperlink" Target="https://www.edrawsoft.com/download.ph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463276"/>
            <a:ext cx="7475220" cy="2926080"/>
          </a:xfrm>
        </p:spPr>
        <p:txBody>
          <a:bodyPr>
            <a:noAutofit/>
          </a:bodyPr>
          <a:lstStyle/>
          <a:p>
            <a:r>
              <a:rPr lang="ru-RU" sz="4050" dirty="0"/>
              <a:t>Ментальные карты</a:t>
            </a:r>
            <a:br>
              <a:rPr lang="ru-RU" sz="4050" dirty="0"/>
            </a:br>
            <a:r>
              <a:rPr lang="ru-RU" sz="4050" dirty="0"/>
              <a:t>как средство визуализации мышления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Семенова Наталья Борисовна, </a:t>
            </a:r>
          </a:p>
          <a:p>
            <a:r>
              <a:rPr lang="ru-RU" dirty="0" smtClean="0"/>
              <a:t>методист ОДТО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0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168" y="177166"/>
            <a:ext cx="6411532" cy="1356360"/>
          </a:xfrm>
        </p:spPr>
        <p:txBody>
          <a:bodyPr/>
          <a:lstStyle/>
          <a:p>
            <a:pPr marL="3429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Аналоговые средства</a:t>
            </a:r>
            <a:r>
              <a:rPr lang="ru-RU" dirty="0"/>
              <a:t>: карандаш, маркер, бумага</a:t>
            </a:r>
          </a:p>
        </p:txBody>
      </p:sp>
      <p:pic>
        <p:nvPicPr>
          <p:cNvPr id="6" name="Picture 4" descr="http://www.secretary.nl/media/uploads/zinnia/Mind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38" y="1728137"/>
            <a:ext cx="7464570" cy="49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7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ings.nl/wp-content/uploads/2011/04/cupcakes_mindmap_1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438150"/>
            <a:ext cx="8919299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3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mija.de/mindmap_bil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29964"/>
            <a:ext cx="5969000" cy="39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4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81950" cy="1356360"/>
          </a:xfrm>
        </p:spPr>
        <p:txBody>
          <a:bodyPr/>
          <a:lstStyle/>
          <a:p>
            <a:r>
              <a:rPr lang="ru-RU" dirty="0"/>
              <a:t>Цифровые </a:t>
            </a:r>
            <a:r>
              <a:rPr lang="ru-RU" dirty="0" smtClean="0"/>
              <a:t>средства создания МК: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724025"/>
            <a:ext cx="7404653" cy="44386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Онлайн сервисы: </a:t>
            </a:r>
            <a:endParaRPr lang="ru-RU" sz="2400" dirty="0">
              <a:solidFill>
                <a:schemeClr val="tx1"/>
              </a:solidFill>
            </a:endParaRPr>
          </a:p>
          <a:p>
            <a:pPr lvl="1"/>
            <a:r>
              <a:rPr lang="de-DE" sz="2000" dirty="0">
                <a:solidFill>
                  <a:schemeClr val="tx1"/>
                </a:solidFill>
                <a:hlinkClick r:id="rId2"/>
              </a:rPr>
              <a:t>mindmeister.com/</a:t>
            </a:r>
            <a:r>
              <a:rPr lang="de-DE" sz="2000" dirty="0" err="1">
                <a:solidFill>
                  <a:schemeClr val="tx1"/>
                </a:solidFill>
                <a:hlinkClick r:id="rId2"/>
              </a:rPr>
              <a:t>ru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(для создания полноценных карт и возможности сохранения требуется регистрация)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hlinkClick r:id="rId3"/>
              </a:rPr>
              <a:t>bubbl.us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ru-RU" sz="2000" dirty="0">
                <a:solidFill>
                  <a:schemeClr val="tx1"/>
                </a:solidFill>
              </a:rPr>
              <a:t>англоязычный сервис (используйте клавиши </a:t>
            </a:r>
            <a:r>
              <a:rPr lang="en-US" sz="2000" dirty="0">
                <a:solidFill>
                  <a:schemeClr val="tx1"/>
                </a:solidFill>
              </a:rPr>
              <a:t>Tab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en-US" sz="2000" dirty="0">
                <a:solidFill>
                  <a:schemeClr val="tx1"/>
                </a:solidFill>
              </a:rPr>
              <a:t>Enter </a:t>
            </a:r>
            <a:r>
              <a:rPr lang="ru-RU" sz="2000" dirty="0">
                <a:solidFill>
                  <a:schemeClr val="tx1"/>
                </a:solidFill>
              </a:rPr>
              <a:t>для создания «пузырьков»)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Программы для ПК: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Edraw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www.edrawsoft.com/download.php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iMindMap</a:t>
            </a:r>
            <a:r>
              <a:rPr lang="en-US" sz="2000" dirty="0" smtClean="0">
                <a:solidFill>
                  <a:schemeClr val="tx1"/>
                </a:solidFill>
              </a:rPr>
              <a:t> 8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de-DE" sz="2000" dirty="0">
                <a:solidFill>
                  <a:schemeClr val="tx1"/>
                </a:solidFill>
                <a:hlinkClick r:id="rId5"/>
              </a:rPr>
              <a:t>http://thinkbuzan.com/products/imindmap</a:t>
            </a:r>
            <a:r>
              <a:rPr lang="de-DE" sz="2000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ru-RU" sz="2000" dirty="0" smtClean="0">
                <a:solidFill>
                  <a:schemeClr val="tx1"/>
                </a:solidFill>
              </a:rPr>
              <a:t>)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de-DE" sz="2000" dirty="0" err="1">
                <a:solidFill>
                  <a:schemeClr val="tx1"/>
                </a:solidFill>
              </a:rPr>
              <a:t>XMind</a:t>
            </a:r>
            <a:r>
              <a:rPr lang="de-DE" sz="2000" dirty="0">
                <a:solidFill>
                  <a:schemeClr val="tx1"/>
                </a:solidFill>
              </a:rPr>
              <a:t> 6  (</a:t>
            </a:r>
            <a:r>
              <a:rPr lang="de-DE" sz="2000" dirty="0">
                <a:solidFill>
                  <a:schemeClr val="tx1"/>
                </a:solidFill>
                <a:hlinkClick r:id="rId6"/>
              </a:rPr>
              <a:t>http://www.xmind.net/download/win</a:t>
            </a:r>
            <a:r>
              <a:rPr lang="de-DE" sz="2000" dirty="0" smtClean="0">
                <a:solidFill>
                  <a:schemeClr val="tx1"/>
                </a:solidFill>
                <a:hlinkClick r:id="rId6"/>
              </a:rPr>
              <a:t>/</a:t>
            </a:r>
            <a:r>
              <a:rPr lang="de-DE" sz="2000" dirty="0" smtClean="0">
                <a:solidFill>
                  <a:schemeClr val="tx1"/>
                </a:solidFill>
              </a:rPr>
              <a:t>) </a:t>
            </a:r>
            <a:endParaRPr lang="de-DE" sz="20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6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ookvoed.ru/files/1836/14/90/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81" y="1054622"/>
            <a:ext cx="3100769" cy="37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7155" y="1219201"/>
            <a:ext cx="230864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>
                <a:solidFill>
                  <a:srgbClr val="453815"/>
                </a:solidFill>
                <a:latin typeface="Verdana" panose="020B0604030504040204" pitchFamily="34" charset="0"/>
              </a:rPr>
              <a:t>Тони </a:t>
            </a:r>
            <a:r>
              <a:rPr lang="ru-RU" sz="2100" b="1" dirty="0" err="1" smtClean="0">
                <a:solidFill>
                  <a:srgbClr val="453815"/>
                </a:solidFill>
                <a:latin typeface="Verdana" panose="020B0604030504040204" pitchFamily="34" charset="0"/>
              </a:rPr>
              <a:t>Бьюзен</a:t>
            </a:r>
            <a:r>
              <a:rPr lang="ru-RU" sz="2100" b="1" dirty="0" smtClean="0">
                <a:solidFill>
                  <a:srgbClr val="453815"/>
                </a:solidFill>
                <a:latin typeface="Verdana" panose="020B0604030504040204" pitchFamily="34" charset="0"/>
              </a:rPr>
              <a:t>,</a:t>
            </a:r>
          </a:p>
          <a:p>
            <a:pPr algn="ctr"/>
            <a:r>
              <a:rPr lang="ru-RU" sz="2100" b="1" dirty="0" smtClean="0">
                <a:solidFill>
                  <a:srgbClr val="453815"/>
                </a:solidFill>
                <a:latin typeface="Verdana" panose="020B0604030504040204" pitchFamily="34" charset="0"/>
              </a:rPr>
              <a:t>род. 1942 г.,</a:t>
            </a:r>
          </a:p>
          <a:p>
            <a:pPr algn="ctr"/>
            <a:r>
              <a:rPr lang="ru-RU" sz="2100" b="1" dirty="0" smtClean="0">
                <a:solidFill>
                  <a:srgbClr val="453815"/>
                </a:solidFill>
                <a:latin typeface="Verdana" panose="020B0604030504040204" pitchFamily="34" charset="0"/>
              </a:rPr>
              <a:t>Англия</a:t>
            </a:r>
          </a:p>
          <a:p>
            <a:pPr algn="ctr"/>
            <a:endParaRPr lang="ru-RU" sz="2100" b="1" dirty="0">
              <a:solidFill>
                <a:srgbClr val="453815"/>
              </a:solidFill>
              <a:latin typeface="Verdana" panose="020B0604030504040204" pitchFamily="34" charset="0"/>
            </a:endParaRPr>
          </a:p>
        </p:txBody>
      </p:sp>
      <p:pic>
        <p:nvPicPr>
          <p:cNvPr id="5126" name="Picture 6" descr="http://46.165.248.96/static/bookimages/12/18/00/12180098.bin.dir/12180098.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703" y="1054622"/>
            <a:ext cx="2229049" cy="35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6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dabum.com/pics/22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31" y="1164431"/>
            <a:ext cx="2810669" cy="44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2650" y="1779485"/>
            <a:ext cx="3902029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>
                <a:solidFill>
                  <a:srgbClr val="453815"/>
                </a:solidFill>
                <a:latin typeface="Verdana" panose="020B0604030504040204" pitchFamily="34" charset="0"/>
              </a:rPr>
              <a:t>Де Эдвард </a:t>
            </a:r>
            <a:r>
              <a:rPr lang="ru-RU" sz="2100" b="1" dirty="0" err="1" smtClean="0">
                <a:solidFill>
                  <a:srgbClr val="453815"/>
                </a:solidFill>
                <a:latin typeface="Verdana" panose="020B0604030504040204" pitchFamily="34" charset="0"/>
              </a:rPr>
              <a:t>Боно</a:t>
            </a:r>
            <a:r>
              <a:rPr lang="ru-RU" sz="2100" b="1" dirty="0" smtClean="0">
                <a:solidFill>
                  <a:srgbClr val="453815"/>
                </a:solidFill>
                <a:latin typeface="Verdana" panose="020B0604030504040204" pitchFamily="34" charset="0"/>
              </a:rPr>
              <a:t>,</a:t>
            </a:r>
          </a:p>
          <a:p>
            <a:pPr algn="ctr"/>
            <a:r>
              <a:rPr lang="ru-RU" sz="2100" b="1" dirty="0" smtClean="0">
                <a:solidFill>
                  <a:srgbClr val="453815"/>
                </a:solidFill>
                <a:latin typeface="Verdana" panose="020B0604030504040204" pitchFamily="34" charset="0"/>
              </a:rPr>
              <a:t>род. 1933,</a:t>
            </a:r>
          </a:p>
          <a:p>
            <a:pPr algn="ctr"/>
            <a:r>
              <a:rPr lang="ru-RU" sz="2100" b="1" dirty="0" smtClean="0">
                <a:solidFill>
                  <a:srgbClr val="453815"/>
                </a:solidFill>
                <a:latin typeface="Verdana" panose="020B0604030504040204" pitchFamily="34" charset="0"/>
              </a:rPr>
              <a:t>Англия</a:t>
            </a:r>
          </a:p>
          <a:p>
            <a:pPr algn="ctr"/>
            <a:endParaRPr lang="ru-RU" sz="2100" b="1" dirty="0">
              <a:solidFill>
                <a:srgbClr val="453815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sz="2100" b="1" dirty="0">
                <a:solidFill>
                  <a:srgbClr val="453815"/>
                </a:solidFill>
                <a:latin typeface="Verdana" panose="020B0604030504040204" pitchFamily="34" charset="0"/>
              </a:rPr>
              <a:t>«Научите себя думать»</a:t>
            </a:r>
          </a:p>
        </p:txBody>
      </p:sp>
    </p:spTree>
    <p:extLst>
      <p:ext uri="{BB962C8B-B14F-4D97-AF65-F5344CB8AC3E}">
        <p14:creationId xmlns:p14="http://schemas.microsoft.com/office/powerpoint/2010/main" xmlns="" val="413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МК</a:t>
            </a:r>
            <a:endParaRPr lang="ru-RU" dirty="0"/>
          </a:p>
        </p:txBody>
      </p:sp>
      <p:pic>
        <p:nvPicPr>
          <p:cNvPr id="6148" name="Picture 4" descr="http://maps-book.ru/wp-content/uploads/2014/11/%D0%9A%D0%90%D0%9A-%D0%9F%D0%9E%D0%94%D0%93%D0%9E%D0%A2%D0%9E%D0%92%D0%98%D0%A2%D0%AC%D0%A1%D0%AF-%D0%9A-%D0%92%D0%90%D0%96%D0%9D%D0%9E%D0%99-%D0%92%D0%A1%D0%A2%D0%A0%D0%95%D0%A7%D0%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513" y="2057400"/>
            <a:ext cx="587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6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30" y="1965960"/>
            <a:ext cx="9144000" cy="441041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Примеры МК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технологии </a:t>
            </a:r>
            <a:r>
              <a:rPr lang="ru-RU" dirty="0" err="1" smtClean="0"/>
              <a:t>мк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Тони </a:t>
            </a:r>
            <a:r>
              <a:rPr lang="ru-RU" b="1" dirty="0" err="1" smtClean="0"/>
              <a:t>Бьюзен</a:t>
            </a:r>
            <a:endParaRPr lang="ru-RU" dirty="0"/>
          </a:p>
        </p:txBody>
      </p:sp>
      <p:pic>
        <p:nvPicPr>
          <p:cNvPr id="6" name="Содержимое 5" descr="Tony Buzan books high resolu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89" y="2009775"/>
            <a:ext cx="2702497" cy="4038600"/>
          </a:xfrm>
        </p:spPr>
      </p:pic>
      <p:sp>
        <p:nvSpPr>
          <p:cNvPr id="1026" name="AutoShape 2" descr="http://omg-mind.com/sites/default/files/images/Tony%20Buzan%20books%20high%20resolu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static.my-shop.ru/person/2/113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05250" y="2076450"/>
            <a:ext cx="4257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Психолог, </a:t>
            </a:r>
            <a:r>
              <a:rPr lang="ru-RU" sz="2800" dirty="0" smtClean="0"/>
              <a:t> </a:t>
            </a:r>
            <a:r>
              <a:rPr lang="ru-RU" sz="2800" dirty="0" smtClean="0"/>
              <a:t>автор более  книг по развитию мышления, памяти, </a:t>
            </a:r>
            <a:r>
              <a:rPr lang="ru-RU" sz="2800" dirty="0" err="1" smtClean="0"/>
              <a:t>скорочтению</a:t>
            </a:r>
            <a:r>
              <a:rPr lang="ru-RU" sz="2800" dirty="0" smtClean="0"/>
              <a:t>, телеведущий.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49" y="295275"/>
            <a:ext cx="7686675" cy="135636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MindMap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русском языке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" y="1483601"/>
            <a:ext cx="9125588" cy="49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6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4" y="1076326"/>
            <a:ext cx="8934395" cy="4698192"/>
          </a:xfrm>
        </p:spPr>
      </p:pic>
    </p:spTree>
    <p:extLst>
      <p:ext uri="{BB962C8B-B14F-4D97-AF65-F5344CB8AC3E}">
        <p14:creationId xmlns:p14="http://schemas.microsoft.com/office/powerpoint/2010/main" xmlns="" val="34049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6599" y="2114641"/>
            <a:ext cx="6491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dirty="0"/>
              <a:t>Располагайте лист горизонтально (в альбомном формате).</a:t>
            </a:r>
          </a:p>
          <a:p>
            <a:pPr marL="257175" indent="-257175">
              <a:lnSpc>
                <a:spcPct val="15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dirty="0" smtClean="0"/>
              <a:t>Начните </a:t>
            </a:r>
            <a:r>
              <a:rPr lang="ru-RU" dirty="0"/>
              <a:t>с ключевого понятия, поместив его в центре.</a:t>
            </a:r>
          </a:p>
          <a:p>
            <a:pPr marL="257175" indent="-257175">
              <a:lnSpc>
                <a:spcPct val="15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dirty="0"/>
              <a:t>Используйте изображения, символы, иконки.</a:t>
            </a:r>
          </a:p>
          <a:p>
            <a:pPr marL="257175" indent="-257175">
              <a:lnSpc>
                <a:spcPct val="15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dirty="0"/>
              <a:t>Применяйте разные цвета для разных ветвей и групп.</a:t>
            </a:r>
          </a:p>
          <a:p>
            <a:pPr marL="257175" indent="-257175">
              <a:lnSpc>
                <a:spcPct val="15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dirty="0"/>
              <a:t>Используйте ваш собственный стиль оформления.</a:t>
            </a:r>
          </a:p>
          <a:p>
            <a:pPr marL="257175" indent="-257175">
              <a:lnSpc>
                <a:spcPct val="15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dirty="0"/>
              <a:t>Используйте ассоциации.</a:t>
            </a:r>
          </a:p>
          <a:p>
            <a:pPr marL="257175" indent="-257175">
              <a:lnSpc>
                <a:spcPct val="15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dirty="0" smtClean="0"/>
              <a:t>Располагайте </a:t>
            </a:r>
            <a:r>
              <a:rPr lang="ru-RU" dirty="0"/>
              <a:t>слова согласно их иерархии.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2800" y="1130300"/>
            <a:ext cx="7406640" cy="1250950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 Тони </a:t>
            </a:r>
            <a:r>
              <a:rPr lang="ru-RU" dirty="0" err="1"/>
              <a:t>Бьюзена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26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Средства создания МК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27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0ee9201b596ed379bf07fa294844dacd6ad9c"/>
</p:tagLst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333</TotalTime>
  <Words>185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Базис</vt:lpstr>
      <vt:lpstr>Ментальные карты как средство визуализации мышления</vt:lpstr>
      <vt:lpstr>Примеры МК</vt:lpstr>
      <vt:lpstr>Слайд 3</vt:lpstr>
      <vt:lpstr>Развитие технологии мк</vt:lpstr>
      <vt:lpstr>Тони Бьюзен</vt:lpstr>
      <vt:lpstr>Термин MindMap в русском языке</vt:lpstr>
      <vt:lpstr>Слайд 7</vt:lpstr>
      <vt:lpstr>Рекомендации Тони Бьюзена: </vt:lpstr>
      <vt:lpstr>Средства создания МК</vt:lpstr>
      <vt:lpstr>Аналоговые средства: карандаш, маркер, бумага</vt:lpstr>
      <vt:lpstr>Слайд 11</vt:lpstr>
      <vt:lpstr>Слайд 12</vt:lpstr>
      <vt:lpstr>Цифровые средства создания МК:</vt:lpstr>
      <vt:lpstr>литература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SNB</dc:creator>
  <cp:lastModifiedBy>ОКЦ ИНО</cp:lastModifiedBy>
  <cp:revision>14</cp:revision>
  <dcterms:created xsi:type="dcterms:W3CDTF">2015-05-21T23:13:05Z</dcterms:created>
  <dcterms:modified xsi:type="dcterms:W3CDTF">2015-05-22T05:53:13Z</dcterms:modified>
</cp:coreProperties>
</file>